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6" r:id="rId1"/>
  </p:sldMasterIdLst>
  <p:notesMasterIdLst>
    <p:notesMasterId r:id="rId23"/>
  </p:notesMasterIdLst>
  <p:sldIdLst>
    <p:sldId id="256" r:id="rId2"/>
    <p:sldId id="258" r:id="rId3"/>
    <p:sldId id="277" r:id="rId4"/>
    <p:sldId id="259" r:id="rId5"/>
    <p:sldId id="260" r:id="rId6"/>
    <p:sldId id="261" r:id="rId7"/>
    <p:sldId id="278" r:id="rId8"/>
    <p:sldId id="279" r:id="rId9"/>
    <p:sldId id="280" r:id="rId10"/>
    <p:sldId id="281" r:id="rId11"/>
    <p:sldId id="264" r:id="rId12"/>
    <p:sldId id="265" r:id="rId13"/>
    <p:sldId id="266" r:id="rId14"/>
    <p:sldId id="267" r:id="rId15"/>
    <p:sldId id="268" r:id="rId16"/>
    <p:sldId id="270" r:id="rId17"/>
    <p:sldId id="274" r:id="rId18"/>
    <p:sldId id="276" r:id="rId19"/>
    <p:sldId id="275" r:id="rId20"/>
    <p:sldId id="272" r:id="rId21"/>
    <p:sldId id="273"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8D5422A-15BC-4B30-A639-D398DD93132F}">
          <p14:sldIdLst>
            <p14:sldId id="256"/>
            <p14:sldId id="258"/>
            <p14:sldId id="277"/>
            <p14:sldId id="259"/>
            <p14:sldId id="260"/>
            <p14:sldId id="261"/>
            <p14:sldId id="278"/>
            <p14:sldId id="279"/>
            <p14:sldId id="280"/>
            <p14:sldId id="281"/>
            <p14:sldId id="264"/>
            <p14:sldId id="265"/>
            <p14:sldId id="266"/>
            <p14:sldId id="267"/>
            <p14:sldId id="268"/>
            <p14:sldId id="270"/>
            <p14:sldId id="274"/>
            <p14:sldId id="276"/>
            <p14:sldId id="275"/>
            <p14:sldId id="272"/>
            <p14:sldId id="273"/>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C5B656-6AD4-4B15-AC8C-5FD7B33ED673}" v="16" dt="2023-07-31T08:27:00.022"/>
    <p1510:client id="{A201CE1F-0409-4AF4-9A0C-DBB6202B16E0}" v="1088" dt="2023-07-26T07:05:00.304"/>
    <p1510:client id="{A9C0C079-A76D-4F90-A02A-7409C639BCF4}" v="154" dt="2023-07-31T15:13:06.404"/>
    <p1510:client id="{AC200117-AD07-4BEE-BF4C-112EFFCAE436}" v="4" dt="2023-07-31T09:05:20.061"/>
    <p1510:client id="{D11B6A05-C217-475A-9FBC-185C4E8D4E80}" v="28" dt="2023-07-31T09:39:52.5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5600192f5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5600192f5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5600192f5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5600192f5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5600192f59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5600192f5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42155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6611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7687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238603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7936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14238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71501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68316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92524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766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7539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5405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8/1/2023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8529214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kimshospitals.com/vizag-sheela-nagar/"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apollohospitals.com/"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931375" y="1918025"/>
            <a:ext cx="7610100" cy="1724288"/>
          </a:xfrm>
          <a:prstGeom prst="rect">
            <a:avLst/>
          </a:prstGeom>
          <a:noFill/>
          <a:ln>
            <a:noFill/>
          </a:ln>
        </p:spPr>
        <p:txBody>
          <a:bodyPr spcFirstLastPara="1" wrap="square" lIns="91425" tIns="91425" rIns="91425" bIns="91425" anchor="t" anchorCtr="0">
            <a:spAutoFit/>
          </a:bodyPr>
          <a:lstStyle/>
          <a:p>
            <a:pPr algn="ctr">
              <a:lnSpc>
                <a:spcPct val="115000"/>
              </a:lnSpc>
            </a:pPr>
            <a:r>
              <a:rPr lang="en-GB" sz="2900" b="1">
                <a:solidFill>
                  <a:srgbClr val="434343"/>
                </a:solidFill>
              </a:rPr>
              <a:t> Digital Marketing Project Work</a:t>
            </a:r>
          </a:p>
          <a:p>
            <a:pPr algn="ctr">
              <a:lnSpc>
                <a:spcPct val="114999"/>
              </a:lnSpc>
            </a:pPr>
            <a:r>
              <a:rPr lang="en-GB" sz="2900" b="1">
                <a:solidFill>
                  <a:srgbClr val="434343"/>
                </a:solidFill>
              </a:rPr>
              <a:t>For</a:t>
            </a:r>
          </a:p>
          <a:p>
            <a:pPr algn="ctr">
              <a:lnSpc>
                <a:spcPct val="114999"/>
              </a:lnSpc>
            </a:pPr>
            <a:r>
              <a:rPr lang="en-GB" sz="2900" b="1">
                <a:solidFill>
                  <a:srgbClr val="434343"/>
                </a:solidFill>
              </a:rPr>
              <a:t>Apollo Hospitals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0E44-305B-CC51-2E8F-9620FAAECED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57160AE-5962-A417-65C2-0DA71ABAE50E}"/>
              </a:ext>
            </a:extLst>
          </p:cNvPr>
          <p:cNvPicPr>
            <a:picLocks noChangeAspect="1"/>
          </p:cNvPicPr>
          <p:nvPr/>
        </p:nvPicPr>
        <p:blipFill>
          <a:blip r:embed="rId2">
            <a:duotone>
              <a:prstClr val="black"/>
              <a:schemeClr val="accent3">
                <a:tint val="45000"/>
                <a:satMod val="400000"/>
              </a:schemeClr>
            </a:duotone>
          </a:blip>
          <a:stretch>
            <a:fillRect/>
          </a:stretch>
        </p:blipFill>
        <p:spPr>
          <a:xfrm>
            <a:off x="0" y="0"/>
            <a:ext cx="9144000" cy="5143500"/>
          </a:xfrm>
          <a:prstGeom prst="rect">
            <a:avLst/>
          </a:prstGeom>
        </p:spPr>
      </p:pic>
    </p:spTree>
    <p:extLst>
      <p:ext uri="{BB962C8B-B14F-4D97-AF65-F5344CB8AC3E}">
        <p14:creationId xmlns:p14="http://schemas.microsoft.com/office/powerpoint/2010/main" val="3206017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02"/>
        <p:cNvGrpSpPr/>
        <p:nvPr/>
      </p:nvGrpSpPr>
      <p:grpSpPr>
        <a:xfrm>
          <a:off x="0" y="0"/>
          <a:ext cx="0" cy="0"/>
          <a:chOff x="0" y="0"/>
          <a:chExt cx="0" cy="0"/>
        </a:xfrm>
      </p:grpSpPr>
      <p:sp>
        <p:nvSpPr>
          <p:cNvPr id="103" name="Google Shape;103;p21"/>
          <p:cNvSpPr txBox="1"/>
          <p:nvPr/>
        </p:nvSpPr>
        <p:spPr>
          <a:xfrm>
            <a:off x="766950" y="975625"/>
            <a:ext cx="7610100" cy="44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700" b="1">
                <a:solidFill>
                  <a:srgbClr val="434343"/>
                </a:solidFill>
              </a:rPr>
              <a:t>Part 3: Content Ideas and Marketing Strategies</a:t>
            </a:r>
            <a:endParaRPr sz="1700"/>
          </a:p>
        </p:txBody>
      </p:sp>
      <p:sp>
        <p:nvSpPr>
          <p:cNvPr id="104" name="Google Shape;104;p21"/>
          <p:cNvSpPr txBox="1"/>
          <p:nvPr/>
        </p:nvSpPr>
        <p:spPr>
          <a:xfrm>
            <a:off x="383400" y="1486175"/>
            <a:ext cx="8377200" cy="2123628"/>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endParaRPr lang="en-GB"/>
          </a:p>
          <a:p>
            <a:pPr algn="l"/>
            <a:r>
              <a:rPr lang="en-US" b="0" i="0">
                <a:solidFill>
                  <a:srgbClr val="000000"/>
                </a:solidFill>
                <a:effectLst/>
                <a:latin typeface="Arial" panose="020B0604020202020204" pitchFamily="34" charset="0"/>
              </a:rPr>
              <a:t>Following is the distribution strategy in the Apollo Hospitals marketing mix:</a:t>
            </a:r>
          </a:p>
          <a:p>
            <a:pPr algn="l"/>
            <a:r>
              <a:rPr lang="en-US" b="0" i="0">
                <a:solidFill>
                  <a:srgbClr val="000000"/>
                </a:solidFill>
                <a:effectLst/>
                <a:latin typeface="Arial" panose="020B0604020202020204" pitchFamily="34" charset="0"/>
              </a:rPr>
              <a:t>Apollo Hospitals is present in most tier one and tier two cities. It has different types of models like Apollo Clinic, Apollo Reach Hospitals, Apollo Cradle, etc. Apollo Reach Hospitals cater relatively backward places. Apollo Cradle is for childcare. Such different models help Apollo Hospitals ensure its presence in all fields of medicine.</a:t>
            </a:r>
          </a:p>
          <a:p>
            <a:pPr algn="l"/>
            <a:endParaRPr lang="en-US">
              <a:latin typeface="Arial" panose="020B0604020202020204" pitchFamily="34" charset="0"/>
            </a:endParaRPr>
          </a:p>
          <a:p>
            <a:pPr algn="l"/>
            <a:r>
              <a:rPr lang="en-US" b="0" i="0">
                <a:solidFill>
                  <a:srgbClr val="000000"/>
                </a:solidFill>
                <a:effectLst/>
                <a:latin typeface="Arial" panose="020B0604020202020204" pitchFamily="34" charset="0"/>
              </a:rPr>
              <a:t>Apollo is both accessible and available in multiples cities and Muscat and Dhaka outside of India.</a:t>
            </a:r>
          </a:p>
          <a:p>
            <a:pPr marL="139700" lvl="0" algn="l" rtl="0">
              <a:spcBef>
                <a:spcPts val="0"/>
              </a:spcBef>
              <a:spcAft>
                <a:spcPts val="0"/>
              </a:spcAft>
              <a:buSzPts val="1400"/>
            </a:pPr>
            <a:endParaRPr/>
          </a:p>
        </p:txBody>
      </p:sp>
      <p:pic>
        <p:nvPicPr>
          <p:cNvPr id="2" name="Picture 1">
            <a:extLst>
              <a:ext uri="{FF2B5EF4-FFF2-40B4-BE49-F238E27FC236}">
                <a16:creationId xmlns:a16="http://schemas.microsoft.com/office/drawing/2014/main" id="{EF5AC88D-E81C-70A8-3C95-87B588A3F20E}"/>
              </a:ext>
            </a:extLst>
          </p:cNvPr>
          <p:cNvPicPr>
            <a:picLocks noChangeAspect="1"/>
          </p:cNvPicPr>
          <p:nvPr/>
        </p:nvPicPr>
        <p:blipFill>
          <a:blip r:embed="rId3"/>
          <a:stretch>
            <a:fillRect/>
          </a:stretch>
        </p:blipFill>
        <p:spPr>
          <a:xfrm>
            <a:off x="3286125" y="3383280"/>
            <a:ext cx="2571750" cy="1714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08"/>
        <p:cNvGrpSpPr/>
        <p:nvPr/>
      </p:nvGrpSpPr>
      <p:grpSpPr>
        <a:xfrm>
          <a:off x="0" y="0"/>
          <a:ext cx="0" cy="0"/>
          <a:chOff x="0" y="0"/>
          <a:chExt cx="0" cy="0"/>
        </a:xfrm>
      </p:grpSpPr>
      <p:sp>
        <p:nvSpPr>
          <p:cNvPr id="109" name="Google Shape;109;p22"/>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10" name="Google Shape;110;p22"/>
          <p:cNvSpPr txBox="1"/>
          <p:nvPr/>
        </p:nvSpPr>
        <p:spPr>
          <a:xfrm>
            <a:off x="478200" y="1392050"/>
            <a:ext cx="81876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Post Creation: </a:t>
            </a:r>
            <a:endParaRPr b="1"/>
          </a:p>
          <a:p>
            <a:pPr marL="457200" lvl="0" indent="-317500" algn="l" rtl="0">
              <a:spcBef>
                <a:spcPts val="0"/>
              </a:spcBef>
              <a:spcAft>
                <a:spcPts val="0"/>
              </a:spcAft>
              <a:buSzPts val="1400"/>
              <a:buChar char="●"/>
            </a:pPr>
            <a:r>
              <a:rPr lang="en-GB" b="1"/>
              <a:t>Select Content Categories:</a:t>
            </a:r>
            <a:r>
              <a:rPr lang="en-GB"/>
              <a:t> Identify three different content formats relevant to the chosen topic or industry. Research and Brainstorm: Research trending topics, industry news, or audience interests within each category. Brainstorm ideas for social media posts that align with each category. Do note that 1 content format has to be video and additionally 3 stories/status are to be created. </a:t>
            </a:r>
            <a:endParaRPr/>
          </a:p>
          <a:p>
            <a:pPr marL="0" lvl="0" indent="0" algn="l" rtl="0">
              <a:spcBef>
                <a:spcPts val="0"/>
              </a:spcBef>
              <a:spcAft>
                <a:spcPts val="0"/>
              </a:spcAft>
              <a:buNone/>
            </a:pPr>
            <a:endParaRPr/>
          </a:p>
          <a:p>
            <a:pPr marL="0" lvl="0" indent="0" algn="l" rtl="0">
              <a:spcBef>
                <a:spcPts val="0"/>
              </a:spcBef>
              <a:spcAft>
                <a:spcPts val="0"/>
              </a:spcAft>
              <a:buNone/>
            </a:pPr>
            <a:r>
              <a:rPr lang="en-GB"/>
              <a:t>Format 1: Blog article</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Format</a:t>
            </a:r>
            <a:r>
              <a:rPr lang="en-GB"/>
              <a:t> 2: Video </a:t>
            </a:r>
            <a:endParaRPr/>
          </a:p>
          <a:p>
            <a:pPr marL="0" lvl="0" indent="0" algn="l" rtl="0">
              <a:spcBef>
                <a:spcPts val="0"/>
              </a:spcBef>
              <a:spcAft>
                <a:spcPts val="0"/>
              </a:spcAft>
              <a:buNone/>
            </a:pPr>
            <a:endParaRPr/>
          </a:p>
          <a:p>
            <a:pPr marL="0" lvl="0" indent="0" algn="l" rtl="0">
              <a:spcBef>
                <a:spcPts val="0"/>
              </a:spcBef>
              <a:spcAft>
                <a:spcPts val="0"/>
              </a:spcAft>
              <a:buNone/>
            </a:pPr>
            <a:r>
              <a:rPr lang="en-GB">
                <a:solidFill>
                  <a:schemeClr val="dk1"/>
                </a:solidFill>
              </a:rPr>
              <a:t>Format</a:t>
            </a:r>
            <a:r>
              <a:rPr lang="en-GB"/>
              <a:t> 3: Creative</a:t>
            </a:r>
            <a:endParaRPr/>
          </a:p>
          <a:p>
            <a:pPr marL="45720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8229B70-BBB0-AB56-87BB-8E759BAFA7C1}"/>
              </a:ext>
            </a:extLst>
          </p:cNvPr>
          <p:cNvPicPr>
            <a:picLocks noChangeAspect="1"/>
          </p:cNvPicPr>
          <p:nvPr/>
        </p:nvPicPr>
        <p:blipFill>
          <a:blip r:embed="rId3"/>
          <a:stretch>
            <a:fillRect/>
          </a:stretch>
        </p:blipFill>
        <p:spPr>
          <a:xfrm>
            <a:off x="5579745" y="2663750"/>
            <a:ext cx="2571750" cy="1714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14"/>
        <p:cNvGrpSpPr/>
        <p:nvPr/>
      </p:nvGrpSpPr>
      <p:grpSpPr>
        <a:xfrm>
          <a:off x="0" y="0"/>
          <a:ext cx="0" cy="0"/>
          <a:chOff x="0" y="0"/>
          <a:chExt cx="0" cy="0"/>
        </a:xfrm>
      </p:grpSpPr>
      <p:sp>
        <p:nvSpPr>
          <p:cNvPr id="115" name="Google Shape;115;p23"/>
          <p:cNvSpPr txBox="1"/>
          <p:nvPr/>
        </p:nvSpPr>
        <p:spPr>
          <a:xfrm>
            <a:off x="112825" y="1891050"/>
            <a:ext cx="8948700" cy="227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1300">
                <a:solidFill>
                  <a:srgbClr val="0E101A"/>
                </a:solidFill>
              </a:rPr>
              <a:t>Format 1: Blog article</a:t>
            </a:r>
          </a:p>
          <a:p>
            <a:pPr marL="0" lvl="0" indent="0" algn="l" rtl="0">
              <a:lnSpc>
                <a:spcPct val="115000"/>
              </a:lnSpc>
              <a:spcBef>
                <a:spcPts val="0"/>
              </a:spcBef>
              <a:spcAft>
                <a:spcPts val="0"/>
              </a:spcAft>
              <a:buNone/>
            </a:pPr>
            <a:endParaRPr lang="en-IN" sz="1300">
              <a:solidFill>
                <a:srgbClr val="0E101A"/>
              </a:solidFill>
            </a:endParaRPr>
          </a:p>
          <a:p>
            <a:pPr marL="0" lvl="0" indent="0" algn="l" rtl="0">
              <a:lnSpc>
                <a:spcPct val="115000"/>
              </a:lnSpc>
              <a:spcBef>
                <a:spcPts val="0"/>
              </a:spcBef>
              <a:spcAft>
                <a:spcPts val="0"/>
              </a:spcAft>
              <a:buNone/>
            </a:pPr>
            <a:r>
              <a:rPr lang="en-IN" sz="1300">
                <a:solidFill>
                  <a:srgbClr val="0E101A"/>
                </a:solidFill>
              </a:rPr>
              <a:t>Aim: </a:t>
            </a:r>
            <a:r>
              <a:rPr lang="en-US" sz="1300" i="0">
                <a:solidFill>
                  <a:schemeClr val="tx1"/>
                </a:solidFill>
                <a:effectLst/>
                <a:latin typeface="Arial" panose="020B0604020202020204" pitchFamily="34" charset="0"/>
                <a:cs typeface="Arial" panose="020B0604020202020204" pitchFamily="34" charset="0"/>
              </a:rPr>
              <a:t>enables community engagement and offers relevant health and wellness information at no cost.</a:t>
            </a:r>
          </a:p>
          <a:p>
            <a:pPr marL="0" lvl="0" indent="0" algn="l" rtl="0">
              <a:lnSpc>
                <a:spcPct val="115000"/>
              </a:lnSpc>
              <a:spcBef>
                <a:spcPts val="0"/>
              </a:spcBef>
              <a:spcAft>
                <a:spcPts val="0"/>
              </a:spcAft>
              <a:buNone/>
            </a:pPr>
            <a:r>
              <a:rPr lang="en-US" sz="1300">
                <a:solidFill>
                  <a:schemeClr val="tx1"/>
                </a:solidFill>
                <a:latin typeface="Arial" panose="020B0604020202020204" pitchFamily="34" charset="0"/>
                <a:cs typeface="Arial" panose="020B0604020202020204" pitchFamily="34" charset="0"/>
              </a:rPr>
              <a:t>Date: 20</a:t>
            </a:r>
            <a:r>
              <a:rPr lang="en-US" sz="1300" baseline="30000">
                <a:solidFill>
                  <a:schemeClr val="tx1"/>
                </a:solidFill>
                <a:latin typeface="Arial" panose="020B0604020202020204" pitchFamily="34" charset="0"/>
                <a:cs typeface="Arial" panose="020B0604020202020204" pitchFamily="34" charset="0"/>
              </a:rPr>
              <a:t>th </a:t>
            </a:r>
            <a:r>
              <a:rPr lang="en-US" sz="1300">
                <a:solidFill>
                  <a:schemeClr val="tx1"/>
                </a:solidFill>
                <a:latin typeface="Arial" panose="020B0604020202020204" pitchFamily="34" charset="0"/>
                <a:cs typeface="Arial" panose="020B0604020202020204" pitchFamily="34" charset="0"/>
              </a:rPr>
              <a:t> July 2023</a:t>
            </a:r>
          </a:p>
          <a:p>
            <a:pPr marL="0" lvl="0" indent="0" algn="l" rtl="0">
              <a:lnSpc>
                <a:spcPct val="115000"/>
              </a:lnSpc>
              <a:spcBef>
                <a:spcPts val="0"/>
              </a:spcBef>
              <a:spcAft>
                <a:spcPts val="0"/>
              </a:spcAft>
              <a:buNone/>
            </a:pPr>
            <a:r>
              <a:rPr lang="en-US" sz="1300">
                <a:solidFill>
                  <a:schemeClr val="tx1"/>
                </a:solidFill>
                <a:latin typeface="Arial" panose="020B0604020202020204" pitchFamily="34" charset="0"/>
                <a:cs typeface="Arial" panose="020B0604020202020204" pitchFamily="34" charset="0"/>
              </a:rPr>
              <a:t>Idea: Get the latest healthcare updates and articles from Apollo Hospitals Information Center, one of the top hospitals in India.</a:t>
            </a:r>
          </a:p>
          <a:p>
            <a:pPr marL="0" lvl="0" indent="0" algn="l" rtl="0">
              <a:lnSpc>
                <a:spcPct val="115000"/>
              </a:lnSpc>
              <a:spcBef>
                <a:spcPts val="0"/>
              </a:spcBef>
              <a:spcAft>
                <a:spcPts val="0"/>
              </a:spcAft>
              <a:buNone/>
            </a:pPr>
            <a:endParaRPr lang="en-US" sz="1300">
              <a:solidFill>
                <a:schemeClr val="tx1"/>
              </a:solidFill>
              <a:latin typeface="Arial" panose="020B0604020202020204" pitchFamily="34" charset="0"/>
              <a:cs typeface="Arial" panose="020B0604020202020204" pitchFamily="34" charset="0"/>
            </a:endParaRPr>
          </a:p>
          <a:p>
            <a:pPr marL="0" lvl="0" indent="0" algn="l" rtl="0">
              <a:lnSpc>
                <a:spcPct val="115000"/>
              </a:lnSpc>
              <a:spcBef>
                <a:spcPts val="0"/>
              </a:spcBef>
              <a:spcAft>
                <a:spcPts val="0"/>
              </a:spcAft>
              <a:buNone/>
            </a:pPr>
            <a:r>
              <a:rPr lang="en-US" sz="1300">
                <a:solidFill>
                  <a:schemeClr val="tx1"/>
                </a:solidFill>
                <a:latin typeface="Arial" panose="020B0604020202020204" pitchFamily="34" charset="0"/>
                <a:cs typeface="Arial" panose="020B0604020202020204" pitchFamily="34" charset="0"/>
              </a:rPr>
              <a:t>Topic: Awareness of doctors and hospitals</a:t>
            </a:r>
          </a:p>
          <a:p>
            <a:pPr marL="0" lvl="0" indent="0" algn="l" rtl="0">
              <a:lnSpc>
                <a:spcPct val="115000"/>
              </a:lnSpc>
              <a:spcBef>
                <a:spcPts val="0"/>
              </a:spcBef>
              <a:spcAft>
                <a:spcPts val="0"/>
              </a:spcAft>
              <a:buNone/>
            </a:pPr>
            <a:endParaRPr>
              <a:solidFill>
                <a:schemeClr val="tx1"/>
              </a:solidFill>
              <a:latin typeface="Arial" panose="020B0604020202020204" pitchFamily="34" charset="0"/>
              <a:cs typeface="Arial" panose="020B0604020202020204" pitchFamily="34" charset="0"/>
            </a:endParaRPr>
          </a:p>
        </p:txBody>
      </p:sp>
      <p:sp>
        <p:nvSpPr>
          <p:cNvPr id="117" name="Google Shape;117;p23"/>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pic>
        <p:nvPicPr>
          <p:cNvPr id="2" name="Picture 1">
            <a:extLst>
              <a:ext uri="{FF2B5EF4-FFF2-40B4-BE49-F238E27FC236}">
                <a16:creationId xmlns:a16="http://schemas.microsoft.com/office/drawing/2014/main" id="{E8319C8C-E01A-0109-A019-9047201367C7}"/>
              </a:ext>
            </a:extLst>
          </p:cNvPr>
          <p:cNvPicPr>
            <a:picLocks noChangeAspect="1"/>
          </p:cNvPicPr>
          <p:nvPr/>
        </p:nvPicPr>
        <p:blipFill>
          <a:blip r:embed="rId3"/>
          <a:stretch>
            <a:fillRect/>
          </a:stretch>
        </p:blipFill>
        <p:spPr>
          <a:xfrm>
            <a:off x="4940617" y="3223260"/>
            <a:ext cx="3514725" cy="1714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21"/>
        <p:cNvGrpSpPr/>
        <p:nvPr/>
      </p:nvGrpSpPr>
      <p:grpSpPr>
        <a:xfrm>
          <a:off x="0" y="0"/>
          <a:ext cx="0" cy="0"/>
          <a:chOff x="0" y="0"/>
          <a:chExt cx="0" cy="0"/>
        </a:xfrm>
      </p:grpSpPr>
      <p:sp>
        <p:nvSpPr>
          <p:cNvPr id="122" name="Google Shape;122;p24"/>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23" name="Google Shape;123;p24"/>
          <p:cNvSpPr txBox="1"/>
          <p:nvPr/>
        </p:nvSpPr>
        <p:spPr>
          <a:xfrm>
            <a:off x="478200" y="1849250"/>
            <a:ext cx="8187600" cy="23852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300"/>
              <a:t>Format 2: Video </a:t>
            </a:r>
          </a:p>
          <a:p>
            <a:pPr marL="0" lvl="0" indent="0" algn="l" rtl="0">
              <a:spcBef>
                <a:spcPts val="0"/>
              </a:spcBef>
              <a:spcAft>
                <a:spcPts val="0"/>
              </a:spcAft>
              <a:buNone/>
            </a:pPr>
            <a:endParaRPr lang="en-IN" sz="1300"/>
          </a:p>
          <a:p>
            <a:pPr marL="0" lvl="0" indent="0" algn="l" rtl="0">
              <a:spcBef>
                <a:spcPts val="0"/>
              </a:spcBef>
              <a:spcAft>
                <a:spcPts val="0"/>
              </a:spcAft>
              <a:buNone/>
            </a:pPr>
            <a:r>
              <a:rPr lang="en-IN" sz="1300"/>
              <a:t>Aim: </a:t>
            </a:r>
            <a:r>
              <a:rPr lang="en-US" sz="1300" b="0" i="0">
                <a:solidFill>
                  <a:schemeClr val="tx1"/>
                </a:solidFill>
                <a:effectLst/>
                <a:latin typeface="Roboto" panose="02000000000000000000" pitchFamily="2" charset="0"/>
              </a:rPr>
              <a:t>Watch Ahsan sharing his experience of safe and secure surgery at Indraprastha Apollo Hospitals</a:t>
            </a:r>
          </a:p>
          <a:p>
            <a:pPr marL="0" lvl="0" indent="0" algn="l" rtl="0">
              <a:spcBef>
                <a:spcPts val="0"/>
              </a:spcBef>
              <a:spcAft>
                <a:spcPts val="0"/>
              </a:spcAft>
              <a:buNone/>
            </a:pPr>
            <a:endParaRPr lang="en-IN" sz="1300"/>
          </a:p>
          <a:p>
            <a:pPr marL="0" lvl="0" indent="0" algn="l" rtl="0">
              <a:spcBef>
                <a:spcPts val="0"/>
              </a:spcBef>
              <a:spcAft>
                <a:spcPts val="0"/>
              </a:spcAft>
              <a:buNone/>
            </a:pPr>
            <a:r>
              <a:rPr lang="en-IN" sz="1300"/>
              <a:t>Date: 22</a:t>
            </a:r>
            <a:r>
              <a:rPr lang="en-IN" sz="1300" baseline="30000"/>
              <a:t>nd</a:t>
            </a:r>
            <a:r>
              <a:rPr lang="en-IN" sz="1300"/>
              <a:t> July 2023</a:t>
            </a:r>
          </a:p>
          <a:p>
            <a:pPr marL="0" lvl="0" indent="0" algn="l" rtl="0">
              <a:spcBef>
                <a:spcPts val="0"/>
              </a:spcBef>
              <a:spcAft>
                <a:spcPts val="0"/>
              </a:spcAft>
              <a:buNone/>
            </a:pPr>
            <a:endParaRPr lang="en-IN" sz="1300"/>
          </a:p>
          <a:p>
            <a:pPr marL="0" lvl="0" indent="0" algn="l" rtl="0">
              <a:spcBef>
                <a:spcPts val="0"/>
              </a:spcBef>
              <a:spcAft>
                <a:spcPts val="0"/>
              </a:spcAft>
              <a:buNone/>
            </a:pPr>
            <a:r>
              <a:rPr lang="en-IN" sz="1300"/>
              <a:t>Idea: Awareness of Apollo hospitals</a:t>
            </a:r>
          </a:p>
          <a:p>
            <a:pPr marL="0" lvl="0" indent="0" algn="l" rtl="0">
              <a:spcBef>
                <a:spcPts val="0"/>
              </a:spcBef>
              <a:spcAft>
                <a:spcPts val="0"/>
              </a:spcAft>
              <a:buNone/>
            </a:pPr>
            <a:endParaRPr lang="en-IN" sz="1300"/>
          </a:p>
          <a:p>
            <a:pPr marL="0" lvl="0" indent="0" algn="l" rtl="0">
              <a:spcBef>
                <a:spcPts val="0"/>
              </a:spcBef>
              <a:spcAft>
                <a:spcPts val="0"/>
              </a:spcAft>
              <a:buNone/>
            </a:pPr>
            <a:r>
              <a:rPr lang="en-IN" sz="1300"/>
              <a:t>Topic: Technology of hospitals</a:t>
            </a:r>
          </a:p>
          <a:p>
            <a:pPr marL="0" lvl="0" indent="0" algn="l" rtl="0">
              <a:spcBef>
                <a:spcPts val="0"/>
              </a:spcBef>
              <a:spcAft>
                <a:spcPts val="0"/>
              </a:spcAft>
              <a:buNone/>
            </a:pPr>
            <a:endParaRPr lang="en-IN" sz="1300"/>
          </a:p>
          <a:p>
            <a:pPr marL="0" lvl="0" indent="0" algn="l" rtl="0">
              <a:spcBef>
                <a:spcPts val="0"/>
              </a:spcBef>
              <a:spcAft>
                <a:spcPts val="0"/>
              </a:spcAft>
              <a:buNone/>
            </a:pPr>
            <a:endParaRPr sz="1300"/>
          </a:p>
        </p:txBody>
      </p:sp>
      <p:pic>
        <p:nvPicPr>
          <p:cNvPr id="2" name="Picture 1">
            <a:extLst>
              <a:ext uri="{FF2B5EF4-FFF2-40B4-BE49-F238E27FC236}">
                <a16:creationId xmlns:a16="http://schemas.microsoft.com/office/drawing/2014/main" id="{622ABDDA-FD65-9EF2-38DF-70DEA3F2746C}"/>
              </a:ext>
            </a:extLst>
          </p:cNvPr>
          <p:cNvPicPr>
            <a:picLocks noChangeAspect="1"/>
          </p:cNvPicPr>
          <p:nvPr/>
        </p:nvPicPr>
        <p:blipFill>
          <a:blip r:embed="rId3"/>
          <a:stretch>
            <a:fillRect/>
          </a:stretch>
        </p:blipFill>
        <p:spPr>
          <a:xfrm>
            <a:off x="5013960" y="2842260"/>
            <a:ext cx="3276600" cy="1714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28"/>
        <p:cNvGrpSpPr/>
        <p:nvPr/>
      </p:nvGrpSpPr>
      <p:grpSpPr>
        <a:xfrm>
          <a:off x="0" y="0"/>
          <a:ext cx="0" cy="0"/>
          <a:chOff x="0" y="0"/>
          <a:chExt cx="0" cy="0"/>
        </a:xfrm>
      </p:grpSpPr>
      <p:sp>
        <p:nvSpPr>
          <p:cNvPr id="129" name="Google Shape;129;p25"/>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130" name="Google Shape;130;p25"/>
          <p:cNvSpPr txBox="1"/>
          <p:nvPr/>
        </p:nvSpPr>
        <p:spPr>
          <a:xfrm>
            <a:off x="478200" y="2022525"/>
            <a:ext cx="8187600" cy="2185183"/>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IN" sz="1300"/>
              <a:t>Format 3: Creative</a:t>
            </a:r>
          </a:p>
          <a:p>
            <a:pPr marL="457200" lvl="0" indent="0" algn="l" rtl="0">
              <a:spcBef>
                <a:spcPts val="0"/>
              </a:spcBef>
              <a:spcAft>
                <a:spcPts val="0"/>
              </a:spcAft>
              <a:buNone/>
            </a:pPr>
            <a:endParaRPr lang="en-IN" sz="1300"/>
          </a:p>
          <a:p>
            <a:pPr marL="457200" lvl="0" indent="0" algn="l" rtl="0">
              <a:spcBef>
                <a:spcPts val="0"/>
              </a:spcBef>
              <a:spcAft>
                <a:spcPts val="0"/>
              </a:spcAft>
              <a:buNone/>
            </a:pPr>
            <a:r>
              <a:rPr lang="en-IN" sz="1300"/>
              <a:t>Aim: </a:t>
            </a:r>
            <a:r>
              <a:rPr lang="en-US" sz="1300"/>
              <a:t>India’s largest for-profit health care system, working closely with national, state, and local government authorities, undertook a multifaceted approach to handle the Covid-19 pandemic.</a:t>
            </a:r>
          </a:p>
          <a:p>
            <a:pPr marL="457200" lvl="0" indent="0" algn="l" rtl="0">
              <a:spcBef>
                <a:spcPts val="0"/>
              </a:spcBef>
              <a:spcAft>
                <a:spcPts val="0"/>
              </a:spcAft>
              <a:buNone/>
            </a:pPr>
            <a:endParaRPr lang="en-IN" sz="1300"/>
          </a:p>
          <a:p>
            <a:pPr marL="457200" lvl="0" indent="0" algn="l" rtl="0">
              <a:spcBef>
                <a:spcPts val="0"/>
              </a:spcBef>
              <a:spcAft>
                <a:spcPts val="0"/>
              </a:spcAft>
              <a:buNone/>
            </a:pPr>
            <a:r>
              <a:rPr lang="en-IN" sz="1300"/>
              <a:t>Date:  25</a:t>
            </a:r>
            <a:r>
              <a:rPr lang="en-IN" sz="1300" baseline="30000"/>
              <a:t>th</a:t>
            </a:r>
            <a:r>
              <a:rPr lang="en-IN" sz="1300"/>
              <a:t> July 2023</a:t>
            </a:r>
          </a:p>
          <a:p>
            <a:pPr marL="457200" lvl="0" indent="0" algn="l" rtl="0">
              <a:spcBef>
                <a:spcPts val="0"/>
              </a:spcBef>
              <a:spcAft>
                <a:spcPts val="0"/>
              </a:spcAft>
              <a:buNone/>
            </a:pPr>
            <a:endParaRPr lang="en-IN" sz="1300"/>
          </a:p>
          <a:p>
            <a:pPr marL="457200" lvl="0" indent="0" algn="l" rtl="0">
              <a:spcBef>
                <a:spcPts val="0"/>
              </a:spcBef>
              <a:spcAft>
                <a:spcPts val="0"/>
              </a:spcAft>
              <a:buNone/>
            </a:pPr>
            <a:r>
              <a:rPr lang="en-IN" sz="1300"/>
              <a:t>Idea: To attract more </a:t>
            </a:r>
            <a:r>
              <a:rPr lang="en-IN" sz="1300" err="1"/>
              <a:t>custmores</a:t>
            </a:r>
            <a:endParaRPr lang="en-IN" sz="1300"/>
          </a:p>
          <a:p>
            <a:pPr marL="457200" lvl="0" indent="0" algn="l" rtl="0">
              <a:spcBef>
                <a:spcPts val="0"/>
              </a:spcBef>
              <a:spcAft>
                <a:spcPts val="0"/>
              </a:spcAft>
              <a:buNone/>
            </a:pPr>
            <a:endParaRPr lang="en-IN" sz="1300"/>
          </a:p>
          <a:p>
            <a:pPr marL="457200" lvl="0" indent="0" algn="l" rtl="0">
              <a:spcBef>
                <a:spcPts val="0"/>
              </a:spcBef>
              <a:spcAft>
                <a:spcPts val="0"/>
              </a:spcAft>
              <a:buNone/>
            </a:pPr>
            <a:r>
              <a:rPr lang="en-IN" sz="1300"/>
              <a:t>Topic: customer </a:t>
            </a:r>
            <a:r>
              <a:rPr lang="en-IN" sz="1300" err="1"/>
              <a:t>satification</a:t>
            </a:r>
            <a:endParaRPr sz="1300"/>
          </a:p>
        </p:txBody>
      </p:sp>
      <p:pic>
        <p:nvPicPr>
          <p:cNvPr id="2" name="Picture 1">
            <a:extLst>
              <a:ext uri="{FF2B5EF4-FFF2-40B4-BE49-F238E27FC236}">
                <a16:creationId xmlns:a16="http://schemas.microsoft.com/office/drawing/2014/main" id="{CA54B233-7748-7F64-9F40-E0696C7B064F}"/>
              </a:ext>
            </a:extLst>
          </p:cNvPr>
          <p:cNvPicPr>
            <a:picLocks noChangeAspect="1"/>
          </p:cNvPicPr>
          <p:nvPr/>
        </p:nvPicPr>
        <p:blipFill>
          <a:blip r:embed="rId3"/>
          <a:stretch>
            <a:fillRect/>
          </a:stretch>
        </p:blipFill>
        <p:spPr>
          <a:xfrm>
            <a:off x="5254942" y="2971800"/>
            <a:ext cx="2581275" cy="1714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41"/>
        <p:cNvGrpSpPr/>
        <p:nvPr/>
      </p:nvGrpSpPr>
      <p:grpSpPr>
        <a:xfrm>
          <a:off x="0" y="0"/>
          <a:ext cx="0" cy="0"/>
          <a:chOff x="0" y="0"/>
          <a:chExt cx="0" cy="0"/>
        </a:xfrm>
      </p:grpSpPr>
      <p:sp>
        <p:nvSpPr>
          <p:cNvPr id="144" name="Google Shape;144;p27"/>
          <p:cNvSpPr txBox="1"/>
          <p:nvPr/>
        </p:nvSpPr>
        <p:spPr>
          <a:xfrm>
            <a:off x="538350" y="388769"/>
            <a:ext cx="7610100" cy="7232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3500" b="1"/>
              <a:t>Instagram Story</a:t>
            </a:r>
            <a:endParaRPr sz="3500" b="1"/>
          </a:p>
        </p:txBody>
      </p:sp>
      <p:pic>
        <p:nvPicPr>
          <p:cNvPr id="4" name="Picture 3">
            <a:extLst>
              <a:ext uri="{FF2B5EF4-FFF2-40B4-BE49-F238E27FC236}">
                <a16:creationId xmlns:a16="http://schemas.microsoft.com/office/drawing/2014/main" id="{3E0E23A5-B99A-0912-124D-24BCF267D250}"/>
              </a:ext>
            </a:extLst>
          </p:cNvPr>
          <p:cNvPicPr>
            <a:picLocks noChangeAspect="1"/>
          </p:cNvPicPr>
          <p:nvPr/>
        </p:nvPicPr>
        <p:blipFill>
          <a:blip r:embed="rId3"/>
          <a:stretch>
            <a:fillRect/>
          </a:stretch>
        </p:blipFill>
        <p:spPr>
          <a:xfrm>
            <a:off x="1695635" y="2068222"/>
            <a:ext cx="1748901" cy="2610309"/>
          </a:xfrm>
          <a:prstGeom prst="rect">
            <a:avLst/>
          </a:prstGeom>
        </p:spPr>
      </p:pic>
      <p:pic>
        <p:nvPicPr>
          <p:cNvPr id="8" name="Picture 7">
            <a:extLst>
              <a:ext uri="{FF2B5EF4-FFF2-40B4-BE49-F238E27FC236}">
                <a16:creationId xmlns:a16="http://schemas.microsoft.com/office/drawing/2014/main" id="{1C1B2049-8A96-A25E-8370-CBCA6C2D2891}"/>
              </a:ext>
            </a:extLst>
          </p:cNvPr>
          <p:cNvPicPr>
            <a:picLocks noChangeAspect="1"/>
          </p:cNvPicPr>
          <p:nvPr/>
        </p:nvPicPr>
        <p:blipFill>
          <a:blip r:embed="rId4"/>
          <a:stretch>
            <a:fillRect/>
          </a:stretch>
        </p:blipFill>
        <p:spPr>
          <a:xfrm>
            <a:off x="3650053" y="2068222"/>
            <a:ext cx="1791959" cy="2610309"/>
          </a:xfrm>
          <a:prstGeom prst="rect">
            <a:avLst/>
          </a:prstGeom>
        </p:spPr>
      </p:pic>
      <p:pic>
        <p:nvPicPr>
          <p:cNvPr id="11" name="Picture 10">
            <a:extLst>
              <a:ext uri="{FF2B5EF4-FFF2-40B4-BE49-F238E27FC236}">
                <a16:creationId xmlns:a16="http://schemas.microsoft.com/office/drawing/2014/main" id="{5822284C-57F7-1ACC-F114-DFCE876F033B}"/>
              </a:ext>
            </a:extLst>
          </p:cNvPr>
          <p:cNvPicPr>
            <a:picLocks noChangeAspect="1"/>
          </p:cNvPicPr>
          <p:nvPr/>
        </p:nvPicPr>
        <p:blipFill>
          <a:blip r:embed="rId5"/>
          <a:stretch>
            <a:fillRect/>
          </a:stretch>
        </p:blipFill>
        <p:spPr>
          <a:xfrm>
            <a:off x="5699466" y="2068222"/>
            <a:ext cx="1624614" cy="261030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5" name="Google Shape;124;p24">
            <a:extLst>
              <a:ext uri="{FF2B5EF4-FFF2-40B4-BE49-F238E27FC236}">
                <a16:creationId xmlns:a16="http://schemas.microsoft.com/office/drawing/2014/main" id="{1ED28975-5549-8D14-DFCF-59BBF616A028}"/>
              </a:ext>
            </a:extLst>
          </p:cNvPr>
          <p:cNvSpPr txBox="1"/>
          <p:nvPr/>
        </p:nvSpPr>
        <p:spPr>
          <a:xfrm>
            <a:off x="848725" y="393679"/>
            <a:ext cx="7610100" cy="11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2900" b="1" dirty="0">
                <a:solidFill>
                  <a:srgbClr val="434343"/>
                </a:solidFill>
              </a:rPr>
              <a:t>Designs/Video Editing</a:t>
            </a:r>
            <a:endParaRPr sz="2900" b="1" dirty="0">
              <a:solidFill>
                <a:srgbClr val="434343"/>
              </a:solidFill>
            </a:endParaRPr>
          </a:p>
          <a:p>
            <a:pPr marL="0" lvl="0" indent="0" algn="l" rtl="0">
              <a:spcBef>
                <a:spcPts val="0"/>
              </a:spcBef>
              <a:spcAft>
                <a:spcPts val="0"/>
              </a:spcAft>
              <a:buNone/>
            </a:pPr>
            <a:endParaRPr sz="2700" dirty="0"/>
          </a:p>
        </p:txBody>
      </p:sp>
      <p:pic>
        <p:nvPicPr>
          <p:cNvPr id="2" name="WhatsApp Video 2023-08-01 at 10.45.44 AM">
            <a:hlinkClick r:id="" action="ppaction://media"/>
            <a:extLst>
              <a:ext uri="{FF2B5EF4-FFF2-40B4-BE49-F238E27FC236}">
                <a16:creationId xmlns:a16="http://schemas.microsoft.com/office/drawing/2014/main" id="{BE7C6F4D-16D6-3D2B-839A-A723FC2E46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70517" y="988742"/>
            <a:ext cx="7025268" cy="3575824"/>
          </a:xfrm>
          <a:prstGeom prst="rect">
            <a:avLst/>
          </a:prstGeom>
        </p:spPr>
      </p:pic>
    </p:spTree>
    <p:extLst>
      <p:ext uri="{BB962C8B-B14F-4D97-AF65-F5344CB8AC3E}">
        <p14:creationId xmlns:p14="http://schemas.microsoft.com/office/powerpoint/2010/main" val="2851395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64000">
        <p15:prstTrans prst="wind"/>
      </p:transition>
    </mc:Choice>
    <mc:Fallback xmlns="">
      <p:transition spd="slow" advTm="6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alpha val="53000"/>
          </a:schemeClr>
        </a:solidFill>
        <a:effectLst/>
      </p:bgPr>
    </p:bg>
    <p:spTree>
      <p:nvGrpSpPr>
        <p:cNvPr id="1" name=""/>
        <p:cNvGrpSpPr/>
        <p:nvPr/>
      </p:nvGrpSpPr>
      <p:grpSpPr>
        <a:xfrm>
          <a:off x="0" y="0"/>
          <a:ext cx="0" cy="0"/>
          <a:chOff x="0" y="0"/>
          <a:chExt cx="0" cy="0"/>
        </a:xfrm>
      </p:grpSpPr>
      <p:sp>
        <p:nvSpPr>
          <p:cNvPr id="3" name="Google Shape;129;p25">
            <a:extLst>
              <a:ext uri="{FF2B5EF4-FFF2-40B4-BE49-F238E27FC236}">
                <a16:creationId xmlns:a16="http://schemas.microsoft.com/office/drawing/2014/main" id="{3797E5E7-CC6F-ADC0-5110-AEBE94327CC1}"/>
              </a:ext>
            </a:extLst>
          </p:cNvPr>
          <p:cNvSpPr txBox="1"/>
          <p:nvPr/>
        </p:nvSpPr>
        <p:spPr>
          <a:xfrm>
            <a:off x="181350" y="293964"/>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4" name="Google Shape;130;p25">
            <a:extLst>
              <a:ext uri="{FF2B5EF4-FFF2-40B4-BE49-F238E27FC236}">
                <a16:creationId xmlns:a16="http://schemas.microsoft.com/office/drawing/2014/main" id="{654F3342-4263-46BB-3CB9-D300AE76EA50}"/>
              </a:ext>
            </a:extLst>
          </p:cNvPr>
          <p:cNvSpPr txBox="1"/>
          <p:nvPr/>
        </p:nvSpPr>
        <p:spPr>
          <a:xfrm>
            <a:off x="478200" y="2022525"/>
            <a:ext cx="8187600" cy="1477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Ad Campaigns over Social Media:</a:t>
            </a:r>
            <a:endParaRPr b="1"/>
          </a:p>
          <a:p>
            <a:pPr marL="457200" lvl="0" indent="0" algn="l" rtl="0">
              <a:spcBef>
                <a:spcPts val="0"/>
              </a:spcBef>
              <a:spcAft>
                <a:spcPts val="0"/>
              </a:spcAft>
              <a:buNone/>
            </a:pPr>
            <a:endParaRPr b="1"/>
          </a:p>
          <a:p>
            <a:pPr marL="457200" lvl="0" indent="0" algn="l" rtl="0">
              <a:spcBef>
                <a:spcPts val="0"/>
              </a:spcBef>
              <a:spcAft>
                <a:spcPts val="0"/>
              </a:spcAft>
              <a:buNone/>
            </a:pPr>
            <a:r>
              <a:rPr lang="en-GB"/>
              <a:t>Come up with 3 ad campaigns each covering one of the mentioned goals: </a:t>
            </a:r>
            <a:r>
              <a:rPr lang="en-GB">
                <a:solidFill>
                  <a:schemeClr val="dk1"/>
                </a:solidFill>
              </a:rPr>
              <a:t>brand awareness, driving website traffic, or generating leads </a:t>
            </a: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 name="Google Shape;131;p25">
            <a:extLst>
              <a:ext uri="{FF2B5EF4-FFF2-40B4-BE49-F238E27FC236}">
                <a16:creationId xmlns:a16="http://schemas.microsoft.com/office/drawing/2014/main" id="{FF831548-8FFC-D76D-CD09-DC1F80C951BF}"/>
              </a:ext>
            </a:extLst>
          </p:cNvPr>
          <p:cNvSpPr txBox="1"/>
          <p:nvPr/>
        </p:nvSpPr>
        <p:spPr>
          <a:xfrm>
            <a:off x="850994" y="1059055"/>
            <a:ext cx="7610100" cy="84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Social Media Ad Campaigns</a:t>
            </a:r>
            <a:endParaRPr sz="2100" b="1">
              <a:solidFill>
                <a:srgbClr val="434343"/>
              </a:solidFill>
            </a:endParaRPr>
          </a:p>
          <a:p>
            <a:pPr marL="0" lvl="0" indent="0" algn="l" rtl="0">
              <a:spcBef>
                <a:spcPts val="0"/>
              </a:spcBef>
              <a:spcAft>
                <a:spcPts val="0"/>
              </a:spcAft>
              <a:buNone/>
            </a:pPr>
            <a:endParaRPr sz="1900"/>
          </a:p>
        </p:txBody>
      </p:sp>
      <p:pic>
        <p:nvPicPr>
          <p:cNvPr id="2" name="Picture 1">
            <a:extLst>
              <a:ext uri="{FF2B5EF4-FFF2-40B4-BE49-F238E27FC236}">
                <a16:creationId xmlns:a16="http://schemas.microsoft.com/office/drawing/2014/main" id="{B4B9C736-55A7-6C99-7B69-5E0A669EC873}"/>
              </a:ext>
            </a:extLst>
          </p:cNvPr>
          <p:cNvPicPr>
            <a:picLocks noChangeAspect="1"/>
          </p:cNvPicPr>
          <p:nvPr/>
        </p:nvPicPr>
        <p:blipFill>
          <a:blip r:embed="rId2"/>
          <a:stretch>
            <a:fillRect/>
          </a:stretch>
        </p:blipFill>
        <p:spPr>
          <a:xfrm>
            <a:off x="4842510" y="2813685"/>
            <a:ext cx="3318510" cy="2329815"/>
          </a:xfrm>
          <a:prstGeom prst="rect">
            <a:avLst/>
          </a:prstGeom>
        </p:spPr>
      </p:pic>
    </p:spTree>
    <p:extLst>
      <p:ext uri="{BB962C8B-B14F-4D97-AF65-F5344CB8AC3E}">
        <p14:creationId xmlns:p14="http://schemas.microsoft.com/office/powerpoint/2010/main" val="22192069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3" name="Google Shape;136;p26">
            <a:extLst>
              <a:ext uri="{FF2B5EF4-FFF2-40B4-BE49-F238E27FC236}">
                <a16:creationId xmlns:a16="http://schemas.microsoft.com/office/drawing/2014/main" id="{F61AEACB-EF6F-FC62-E390-12ED0FD99854}"/>
              </a:ext>
            </a:extLst>
          </p:cNvPr>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Editing, Ad Campaigns over Social Media and Email Ideation and Creation) </a:t>
            </a:r>
            <a:endParaRPr/>
          </a:p>
        </p:txBody>
      </p:sp>
      <p:sp>
        <p:nvSpPr>
          <p:cNvPr id="4" name="Google Shape;137;p26">
            <a:extLst>
              <a:ext uri="{FF2B5EF4-FFF2-40B4-BE49-F238E27FC236}">
                <a16:creationId xmlns:a16="http://schemas.microsoft.com/office/drawing/2014/main" id="{99FB5DF8-2A82-DE5B-812A-E685551772AB}"/>
              </a:ext>
            </a:extLst>
          </p:cNvPr>
          <p:cNvSpPr txBox="1"/>
          <p:nvPr/>
        </p:nvSpPr>
        <p:spPr>
          <a:xfrm>
            <a:off x="478200" y="2022525"/>
            <a:ext cx="8187600" cy="2554515"/>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b="1"/>
              <a:t>For every campaign clearly define:</a:t>
            </a:r>
            <a:endParaRPr b="1"/>
          </a:p>
          <a:p>
            <a:pPr marL="457200" lvl="0" indent="-317500" algn="l" rtl="0">
              <a:spcBef>
                <a:spcPts val="0"/>
              </a:spcBef>
              <a:spcAft>
                <a:spcPts val="0"/>
              </a:spcAft>
              <a:buSzPts val="1400"/>
              <a:buChar char="●"/>
            </a:pPr>
            <a:r>
              <a:rPr lang="en-GB" b="1"/>
              <a:t>Advertising Goals: </a:t>
            </a:r>
            <a:r>
              <a:rPr lang="en-US" b="0" i="0">
                <a:solidFill>
                  <a:srgbClr val="000000"/>
                </a:solidFill>
                <a:effectLst/>
                <a:latin typeface="Arial" panose="020B0604020202020204" pitchFamily="34" charset="0"/>
              </a:rPr>
              <a:t>Marketing Strategy of Apollo Hospitals analyzes the brand with the marketing mix framework which covers the 4Ps (Product, Price, Place, Promotion). These business strategies, based on Apollo Hospitals marketing mix, help the brand succeed in the market. Let us start the Apollo Hospitals Marketing Strategy &amp; Mix to understand its product, pricing, advertising &amp; distribution strategies.</a:t>
            </a:r>
            <a:endParaRPr/>
          </a:p>
          <a:p>
            <a:pPr marL="457200" lvl="0" indent="-317500" algn="l" rtl="0">
              <a:spcBef>
                <a:spcPts val="0"/>
              </a:spcBef>
              <a:spcAft>
                <a:spcPts val="0"/>
              </a:spcAft>
              <a:buSzPts val="1400"/>
              <a:buChar char="●"/>
            </a:pPr>
            <a:r>
              <a:rPr lang="en-GB" b="1"/>
              <a:t>Audience Targeting:</a:t>
            </a:r>
            <a:r>
              <a:rPr lang="en-GB"/>
              <a:t> Define the target audience for the ad campaigns based on demographics, interests, and </a:t>
            </a:r>
            <a:r>
              <a:rPr lang="en-GB" err="1"/>
              <a:t>behavior</a:t>
            </a:r>
            <a:r>
              <a:rPr lang="en-GB"/>
              <a:t>.</a:t>
            </a:r>
            <a:endParaRPr/>
          </a:p>
          <a:p>
            <a:pPr marL="457200" lvl="0" indent="-317500" algn="l" rtl="0">
              <a:spcBef>
                <a:spcPts val="0"/>
              </a:spcBef>
              <a:spcAft>
                <a:spcPts val="0"/>
              </a:spcAft>
              <a:buSzPts val="1400"/>
              <a:buChar char="●"/>
            </a:pPr>
            <a:r>
              <a:rPr lang="en-GB" b="1"/>
              <a:t>Ad Creation:</a:t>
            </a:r>
            <a:r>
              <a:rPr lang="en-GB"/>
              <a:t> Create visually appealing ad creatives, compelling ad copy and relevant call-to-action.</a:t>
            </a:r>
            <a:endParaRPr/>
          </a:p>
          <a:p>
            <a:pPr marL="457200" lvl="0" indent="0" algn="l" rtl="0">
              <a:spcBef>
                <a:spcPts val="0"/>
              </a:spcBef>
              <a:spcAft>
                <a:spcPts val="0"/>
              </a:spcAft>
              <a:buNone/>
            </a:pPr>
            <a:endParaRPr/>
          </a:p>
        </p:txBody>
      </p:sp>
    </p:spTree>
    <p:extLst>
      <p:ext uri="{BB962C8B-B14F-4D97-AF65-F5344CB8AC3E}">
        <p14:creationId xmlns:p14="http://schemas.microsoft.com/office/powerpoint/2010/main" val="3130745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66"/>
        <p:cNvGrpSpPr/>
        <p:nvPr/>
      </p:nvGrpSpPr>
      <p:grpSpPr>
        <a:xfrm>
          <a:off x="0" y="0"/>
          <a:ext cx="0" cy="0"/>
          <a:chOff x="0" y="0"/>
          <a:chExt cx="0" cy="0"/>
        </a:xfrm>
      </p:grpSpPr>
      <p:sp>
        <p:nvSpPr>
          <p:cNvPr id="67" name="Google Shape;67;p15"/>
          <p:cNvSpPr txBox="1"/>
          <p:nvPr/>
        </p:nvSpPr>
        <p:spPr>
          <a:xfrm>
            <a:off x="668096" y="-26787"/>
            <a:ext cx="7610100" cy="8571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lang="en-GB" sz="1900"/>
          </a:p>
        </p:txBody>
      </p:sp>
      <p:pic>
        <p:nvPicPr>
          <p:cNvPr id="2" name="Picture 1">
            <a:extLst>
              <a:ext uri="{FF2B5EF4-FFF2-40B4-BE49-F238E27FC236}">
                <a16:creationId xmlns:a16="http://schemas.microsoft.com/office/drawing/2014/main" id="{4FDB5ECB-6B33-3A24-AF84-C332B1E64D3B}"/>
              </a:ext>
            </a:extLst>
          </p:cNvPr>
          <p:cNvPicPr>
            <a:picLocks noChangeAspect="1"/>
          </p:cNvPicPr>
          <p:nvPr/>
        </p:nvPicPr>
        <p:blipFill>
          <a:blip r:embed="rId3"/>
          <a:stretch>
            <a:fillRect/>
          </a:stretch>
        </p:blipFill>
        <p:spPr>
          <a:xfrm>
            <a:off x="1454238" y="2410066"/>
            <a:ext cx="831764" cy="905322"/>
          </a:xfrm>
          <a:prstGeom prst="rect">
            <a:avLst/>
          </a:prstGeom>
        </p:spPr>
      </p:pic>
      <p:pic>
        <p:nvPicPr>
          <p:cNvPr id="4" name="Picture 4" descr="A water droplet with a world map&#10;&#10;Description automatically generated">
            <a:extLst>
              <a:ext uri="{FF2B5EF4-FFF2-40B4-BE49-F238E27FC236}">
                <a16:creationId xmlns:a16="http://schemas.microsoft.com/office/drawing/2014/main" id="{1F0BDD7D-93E2-02A1-30FF-F115894A1145}"/>
              </a:ext>
            </a:extLst>
          </p:cNvPr>
          <p:cNvPicPr>
            <a:picLocks noChangeAspect="1"/>
          </p:cNvPicPr>
          <p:nvPr/>
        </p:nvPicPr>
        <p:blipFill>
          <a:blip r:embed="rId4"/>
          <a:stretch>
            <a:fillRect/>
          </a:stretch>
        </p:blipFill>
        <p:spPr>
          <a:xfrm>
            <a:off x="-2156" y="3235"/>
            <a:ext cx="9148312" cy="5137030"/>
          </a:xfrm>
          <a:prstGeom prst="rect">
            <a:avLst/>
          </a:prstGeom>
          <a:solidFill>
            <a:schemeClr val="accent5">
              <a:lumMod val="60000"/>
              <a:lumOff val="40000"/>
            </a:schemeClr>
          </a:solidFill>
        </p:spPr>
      </p:pic>
      <p:sp>
        <p:nvSpPr>
          <p:cNvPr id="68" name="Google Shape;68;p15"/>
          <p:cNvSpPr txBox="1"/>
          <p:nvPr/>
        </p:nvSpPr>
        <p:spPr>
          <a:xfrm>
            <a:off x="569242" y="703647"/>
            <a:ext cx="7380000" cy="4493508"/>
          </a:xfrm>
          <a:prstGeom prst="rect">
            <a:avLst/>
          </a:prstGeom>
          <a:noFill/>
          <a:ln>
            <a:noFill/>
          </a:ln>
        </p:spPr>
        <p:txBody>
          <a:bodyPr spcFirstLastPara="1" wrap="square" lIns="91425" tIns="91425" rIns="91425" bIns="91425" anchor="t" anchorCtr="0">
            <a:spAutoFit/>
          </a:bodyPr>
          <a:lstStyle/>
          <a:p>
            <a:pPr marL="139700" lvl="0">
              <a:buSzPts val="1400"/>
            </a:pPr>
            <a:r>
              <a:rPr lang="en-GB" b="1" dirty="0"/>
              <a:t>COMPANY FOR PROJECT : Apollo Hospital</a:t>
            </a:r>
          </a:p>
          <a:p>
            <a:pPr marL="457200" lvl="0" indent="-317500" algn="l" rtl="0">
              <a:spcBef>
                <a:spcPts val="0"/>
              </a:spcBef>
              <a:spcAft>
                <a:spcPts val="0"/>
              </a:spcAft>
              <a:buSzPts val="1400"/>
              <a:buChar char="●"/>
            </a:pPr>
            <a:r>
              <a:rPr lang="en-GB" b="1" dirty="0"/>
              <a:t>Research Brand Identity: </a:t>
            </a:r>
            <a:r>
              <a:rPr lang="en-GB" dirty="0"/>
              <a:t>Apollo hospital provides quality healthcare services with more than </a:t>
            </a:r>
            <a:r>
              <a:rPr lang="en-GB" dirty="0" err="1"/>
              <a:t>branchesacross</a:t>
            </a:r>
            <a:r>
              <a:rPr lang="en-GB" dirty="0"/>
              <a:t> the country. Prominently Apollo is known best for heart problems and Knee and </a:t>
            </a:r>
            <a:r>
              <a:rPr lang="en-GB" dirty="0" err="1"/>
              <a:t>Hipreplacement</a:t>
            </a:r>
            <a:r>
              <a:rPr lang="en-GB" dirty="0"/>
              <a:t> surgeries besides other major ailments. </a:t>
            </a:r>
          </a:p>
          <a:p>
            <a:pPr marL="457200" lvl="0" indent="-317500" algn="l" rtl="0">
              <a:spcBef>
                <a:spcPts val="0"/>
              </a:spcBef>
              <a:spcAft>
                <a:spcPts val="0"/>
              </a:spcAft>
              <a:buSzPts val="1400"/>
              <a:buChar char="●"/>
            </a:pPr>
            <a:endParaRPr lang="en-GB" dirty="0"/>
          </a:p>
          <a:p>
            <a:pPr marL="139700" lvl="0" algn="l" rtl="0">
              <a:spcBef>
                <a:spcPts val="0"/>
              </a:spcBef>
              <a:spcAft>
                <a:spcPts val="0"/>
              </a:spcAft>
              <a:buSzPts val="1400"/>
            </a:pPr>
            <a:r>
              <a:rPr lang="en-GB" b="1" dirty="0"/>
              <a:t>Brand colours:</a:t>
            </a:r>
          </a:p>
          <a:p>
            <a:pPr marL="139700" lvl="0" algn="l" rtl="0">
              <a:spcBef>
                <a:spcPts val="0"/>
              </a:spcBef>
              <a:spcAft>
                <a:spcPts val="0"/>
              </a:spcAft>
              <a:buSzPts val="1400"/>
            </a:pPr>
            <a:r>
              <a:rPr lang="en-GB" dirty="0"/>
              <a:t>Saffron, Teal Blue</a:t>
            </a:r>
          </a:p>
          <a:p>
            <a:pPr marL="139700" lvl="0" algn="l" rtl="0">
              <a:spcBef>
                <a:spcPts val="0"/>
              </a:spcBef>
              <a:spcAft>
                <a:spcPts val="0"/>
              </a:spcAft>
              <a:buSzPts val="1400"/>
            </a:pPr>
            <a:endParaRPr lang="en-GB" dirty="0"/>
          </a:p>
          <a:p>
            <a:pPr marL="139700" lvl="0" algn="l" rtl="0">
              <a:spcBef>
                <a:spcPts val="0"/>
              </a:spcBef>
              <a:spcAft>
                <a:spcPts val="0"/>
              </a:spcAft>
              <a:buSzPts val="1400"/>
            </a:pPr>
            <a:r>
              <a:rPr lang="en-GB" b="1" dirty="0"/>
              <a:t>Logo :</a:t>
            </a:r>
          </a:p>
          <a:p>
            <a:pPr marL="0" lvl="0" indent="0" algn="l" rtl="0">
              <a:spcBef>
                <a:spcPts val="0"/>
              </a:spcBef>
              <a:spcAft>
                <a:spcPts val="0"/>
              </a:spcAft>
              <a:buNone/>
            </a:pPr>
            <a:endParaRPr lang="en-GB" dirty="0"/>
          </a:p>
          <a:p>
            <a:pPr marL="0" lvl="0" indent="0" algn="l" rtl="0">
              <a:spcBef>
                <a:spcPts val="0"/>
              </a:spcBef>
              <a:spcAft>
                <a:spcPts val="0"/>
              </a:spcAft>
              <a:buNone/>
            </a:pPr>
            <a:endParaRPr lang="en-GB" b="1" dirty="0"/>
          </a:p>
          <a:p>
            <a:pPr marL="0" lvl="0" indent="0" algn="l" rtl="0">
              <a:spcBef>
                <a:spcPts val="0"/>
              </a:spcBef>
              <a:spcAft>
                <a:spcPts val="0"/>
              </a:spcAft>
              <a:buNone/>
            </a:pPr>
            <a:endParaRPr lang="en-GB" b="1" dirty="0"/>
          </a:p>
          <a:p>
            <a:pPr marL="0" lvl="0" indent="0" algn="l" rtl="0">
              <a:spcBef>
                <a:spcPts val="0"/>
              </a:spcBef>
              <a:spcAft>
                <a:spcPts val="0"/>
              </a:spcAft>
              <a:buNone/>
            </a:pPr>
            <a:r>
              <a:rPr lang="en-GB" b="1" dirty="0"/>
              <a:t>Mission/Values: </a:t>
            </a:r>
            <a:r>
              <a:rPr lang="en-GB" dirty="0"/>
              <a:t>to bring healthcare of International standards within the reach of every individual. We are committed to the achievement and maintenance of excellence in education, research and healthcare for the benefit of humanity”.</a:t>
            </a:r>
          </a:p>
          <a:p>
            <a:pPr marL="0" lvl="0" indent="0" algn="l" rtl="0">
              <a:spcBef>
                <a:spcPts val="0"/>
              </a:spcBef>
              <a:spcAft>
                <a:spcPts val="0"/>
              </a:spcAft>
              <a:buNone/>
            </a:pPr>
            <a:endParaRPr lang="en-GB" b="1" dirty="0"/>
          </a:p>
          <a:p>
            <a:pPr marL="0" lvl="0" indent="0" algn="l" rtl="0">
              <a:spcBef>
                <a:spcPts val="0"/>
              </a:spcBef>
              <a:spcAft>
                <a:spcPts val="0"/>
              </a:spcAft>
              <a:buNone/>
            </a:pPr>
            <a:r>
              <a:rPr lang="en-GB" b="1" dirty="0"/>
              <a:t>USP: </a:t>
            </a:r>
            <a:r>
              <a:rPr lang="en-GB" dirty="0"/>
              <a:t>With automated systems for getting appointment, Apollo Hospitals has an efficient method of handling appointments &amp; managing the crowd. Also with the state of art healthcare infrastructure it has the capability to handle the most complex of surgeries.</a:t>
            </a:r>
          </a:p>
          <a:p>
            <a:pPr marL="0" lvl="0" indent="0" algn="l" rtl="0">
              <a:spcBef>
                <a:spcPts val="0"/>
              </a:spcBef>
              <a:spcAft>
                <a:spcPts val="0"/>
              </a:spcAft>
              <a:buNone/>
            </a:pPr>
            <a:r>
              <a:rPr lang="en-GB" b="1" dirty="0"/>
              <a:t>Tagline : </a:t>
            </a:r>
            <a:r>
              <a:rPr lang="en-GB" dirty="0"/>
              <a:t>Trusted for our expertise</a:t>
            </a:r>
          </a:p>
        </p:txBody>
      </p:sp>
      <p:pic>
        <p:nvPicPr>
          <p:cNvPr id="5" name="Picture 5" descr="A blue and yellow logo&#10;&#10;Description automatically generated">
            <a:extLst>
              <a:ext uri="{FF2B5EF4-FFF2-40B4-BE49-F238E27FC236}">
                <a16:creationId xmlns:a16="http://schemas.microsoft.com/office/drawing/2014/main" id="{3A585967-0C9C-5823-7D3A-843A9FB3DD38}"/>
              </a:ext>
            </a:extLst>
          </p:cNvPr>
          <p:cNvPicPr>
            <a:picLocks noChangeAspect="1"/>
          </p:cNvPicPr>
          <p:nvPr/>
        </p:nvPicPr>
        <p:blipFill>
          <a:blip r:embed="rId5"/>
          <a:stretch>
            <a:fillRect/>
          </a:stretch>
        </p:blipFill>
        <p:spPr>
          <a:xfrm>
            <a:off x="1442768" y="2403829"/>
            <a:ext cx="1686465" cy="90734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53"/>
        <p:cNvGrpSpPr/>
        <p:nvPr/>
      </p:nvGrpSpPr>
      <p:grpSpPr>
        <a:xfrm>
          <a:off x="0" y="0"/>
          <a:ext cx="0" cy="0"/>
          <a:chOff x="0" y="0"/>
          <a:chExt cx="0" cy="0"/>
        </a:xfrm>
      </p:grpSpPr>
      <p:sp>
        <p:nvSpPr>
          <p:cNvPr id="154" name="Google Shape;154;p29"/>
          <p:cNvSpPr txBox="1"/>
          <p:nvPr/>
        </p:nvSpPr>
        <p:spPr>
          <a:xfrm>
            <a:off x="766950" y="1281450"/>
            <a:ext cx="7610100" cy="114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100" b="1">
                <a:solidFill>
                  <a:srgbClr val="434343"/>
                </a:solidFill>
              </a:rPr>
              <a:t>Email Ad Campaign 2 - Lead Generation</a:t>
            </a:r>
            <a:endParaRPr sz="2100" b="1">
              <a:solidFill>
                <a:srgbClr val="434343"/>
              </a:solidFill>
            </a:endParaRPr>
          </a:p>
          <a:p>
            <a:pPr marL="0" lvl="0" indent="0" algn="l" rtl="0">
              <a:spcBef>
                <a:spcPts val="0"/>
              </a:spcBef>
              <a:spcAft>
                <a:spcPts val="0"/>
              </a:spcAft>
              <a:buClr>
                <a:schemeClr val="dk1"/>
              </a:buClr>
              <a:buSzPts val="1100"/>
              <a:buFont typeface="Arial"/>
              <a:buNone/>
            </a:pPr>
            <a:r>
              <a:rPr lang="en-GB" sz="1900">
                <a:solidFill>
                  <a:schemeClr val="dk1"/>
                </a:solidFill>
              </a:rPr>
              <a:t>(insert emailer image)</a:t>
            </a:r>
            <a:endParaRPr sz="1900">
              <a:solidFill>
                <a:schemeClr val="dk1"/>
              </a:solidFill>
            </a:endParaRPr>
          </a:p>
          <a:p>
            <a:pPr marL="0" lvl="0" indent="0" algn="l" rtl="0">
              <a:spcBef>
                <a:spcPts val="0"/>
              </a:spcBef>
              <a:spcAft>
                <a:spcPts val="0"/>
              </a:spcAft>
              <a:buNone/>
            </a:pPr>
            <a:endParaRPr sz="1900"/>
          </a:p>
        </p:txBody>
      </p:sp>
      <p:pic>
        <p:nvPicPr>
          <p:cNvPr id="6" name="Picture 5">
            <a:extLst>
              <a:ext uri="{FF2B5EF4-FFF2-40B4-BE49-F238E27FC236}">
                <a16:creationId xmlns:a16="http://schemas.microsoft.com/office/drawing/2014/main" id="{3FECC549-84F9-06FF-F733-C8E7CD999101}"/>
              </a:ext>
            </a:extLst>
          </p:cNvPr>
          <p:cNvPicPr>
            <a:picLocks noChangeAspect="1"/>
          </p:cNvPicPr>
          <p:nvPr/>
        </p:nvPicPr>
        <p:blipFill>
          <a:blip r:embed="rId3"/>
          <a:stretch>
            <a:fillRect/>
          </a:stretch>
        </p:blipFill>
        <p:spPr>
          <a:xfrm>
            <a:off x="3438198" y="2263866"/>
            <a:ext cx="2507213" cy="283597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158"/>
        <p:cNvGrpSpPr/>
        <p:nvPr/>
      </p:nvGrpSpPr>
      <p:grpSpPr>
        <a:xfrm>
          <a:off x="0" y="0"/>
          <a:ext cx="0" cy="0"/>
          <a:chOff x="0" y="0"/>
          <a:chExt cx="0" cy="0"/>
        </a:xfrm>
      </p:grpSpPr>
      <p:sp>
        <p:nvSpPr>
          <p:cNvPr id="159" name="Google Shape;159;p30"/>
          <p:cNvSpPr txBox="1"/>
          <p:nvPr/>
        </p:nvSpPr>
        <p:spPr>
          <a:xfrm>
            <a:off x="181350" y="323700"/>
            <a:ext cx="8781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b="1">
                <a:solidFill>
                  <a:srgbClr val="434343"/>
                </a:solidFill>
              </a:rPr>
              <a:t>Part 4: Content Creation and Curation (Post creations, Designs/Video </a:t>
            </a:r>
            <a:endParaRPr b="1">
              <a:solidFill>
                <a:srgbClr val="434343"/>
              </a:solidFill>
            </a:endParaRPr>
          </a:p>
          <a:p>
            <a:pPr marL="0" lvl="0" indent="0" algn="ctr" rtl="0">
              <a:lnSpc>
                <a:spcPct val="115000"/>
              </a:lnSpc>
              <a:spcBef>
                <a:spcPts val="0"/>
              </a:spcBef>
              <a:spcAft>
                <a:spcPts val="0"/>
              </a:spcAft>
              <a:buNone/>
            </a:pPr>
            <a:r>
              <a:rPr lang="en-GB" b="1">
                <a:solidFill>
                  <a:srgbClr val="434343"/>
                </a:solidFill>
              </a:rPr>
              <a:t>Editing, Ad Campaigns over Social Media and Email Ideation and Creation) </a:t>
            </a:r>
            <a:endParaRPr/>
          </a:p>
        </p:txBody>
      </p:sp>
      <p:sp>
        <p:nvSpPr>
          <p:cNvPr id="160" name="Google Shape;160;p30"/>
          <p:cNvSpPr txBox="1"/>
          <p:nvPr/>
        </p:nvSpPr>
        <p:spPr>
          <a:xfrm>
            <a:off x="478200" y="2022525"/>
            <a:ext cx="81876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Reflect on the content creation and curation process, discussing the challenges faced and lessons learned.</a:t>
            </a:r>
          </a:p>
          <a:p>
            <a:pPr marL="457200" lvl="0" indent="-317500" algn="l" rtl="0">
              <a:spcBef>
                <a:spcPts val="0"/>
              </a:spcBef>
              <a:spcAft>
                <a:spcPts val="0"/>
              </a:spcAft>
              <a:buSzPts val="1400"/>
              <a:buChar char="●"/>
            </a:pPr>
            <a:r>
              <a:rPr lang="en-GB"/>
              <a:t>To attract the more customer to visit the apollo hospital.</a:t>
            </a:r>
            <a:endParaRPr/>
          </a:p>
          <a:p>
            <a:pPr marL="45720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0CACD93-475F-004F-24C2-6EF62B95FB9B}"/>
              </a:ext>
            </a:extLst>
          </p:cNvPr>
          <p:cNvPicPr>
            <a:picLocks noChangeAspect="1"/>
          </p:cNvPicPr>
          <p:nvPr/>
        </p:nvPicPr>
        <p:blipFill>
          <a:blip r:embed="rId3"/>
          <a:stretch>
            <a:fillRect/>
          </a:stretch>
        </p:blipFill>
        <p:spPr>
          <a:xfrm>
            <a:off x="5448301" y="2682240"/>
            <a:ext cx="3476250" cy="21375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1306-D702-86BE-9034-913C298F51FA}"/>
              </a:ext>
            </a:extLst>
          </p:cNvPr>
          <p:cNvSpPr>
            <a:spLocks noGrp="1"/>
          </p:cNvSpPr>
          <p:nvPr>
            <p:ph type="title"/>
          </p:nvPr>
        </p:nvSpPr>
        <p:spPr>
          <a:xfrm>
            <a:off x="311700" y="1058897"/>
            <a:ext cx="8520600" cy="841800"/>
          </a:xfrm>
        </p:spPr>
        <p:txBody>
          <a:bodyPr>
            <a:normAutofit fontScale="90000"/>
          </a:bodyPr>
          <a:lstStyle/>
          <a:p>
            <a:pPr algn="l"/>
            <a:r>
              <a:rPr lang="en-IN" sz="1400" b="1"/>
              <a:t>COMPANY/TOPIC for project: APOLLO Hospitals</a:t>
            </a:r>
            <a:br>
              <a:rPr lang="en-IN" sz="1400" b="1"/>
            </a:br>
            <a:r>
              <a:rPr lang="en-IN" sz="1400" b="1"/>
              <a:t>Brand Massaging:</a:t>
            </a:r>
            <a:br>
              <a:rPr lang="en-IN" sz="1400" b="1"/>
            </a:br>
            <a:r>
              <a:rPr lang="en-IN" sz="1400"/>
              <a:t>Healthcare market</a:t>
            </a:r>
            <a:br>
              <a:rPr lang="en-IN" sz="1400"/>
            </a:br>
            <a:r>
              <a:rPr lang="en-IN" sz="1400"/>
              <a:t>Example:</a:t>
            </a:r>
            <a:br>
              <a:rPr lang="en-IN" sz="1400"/>
            </a:br>
            <a:br>
              <a:rPr lang="en-IN" sz="1400"/>
            </a:br>
            <a:endParaRPr lang="en-IN" sz="1400"/>
          </a:p>
        </p:txBody>
      </p:sp>
      <p:pic>
        <p:nvPicPr>
          <p:cNvPr id="4" name="Picture 3">
            <a:extLst>
              <a:ext uri="{FF2B5EF4-FFF2-40B4-BE49-F238E27FC236}">
                <a16:creationId xmlns:a16="http://schemas.microsoft.com/office/drawing/2014/main" id="{7B8C2316-C1CD-038C-8C89-2ED2BEF2E62C}"/>
              </a:ext>
            </a:extLst>
          </p:cNvPr>
          <p:cNvPicPr>
            <a:picLocks noChangeAspect="1"/>
          </p:cNvPicPr>
          <p:nvPr/>
        </p:nvPicPr>
        <p:blipFill>
          <a:blip r:embed="rId2"/>
          <a:stretch>
            <a:fillRect/>
          </a:stretch>
        </p:blipFill>
        <p:spPr>
          <a:xfrm>
            <a:off x="881664" y="1900697"/>
            <a:ext cx="3432884" cy="3053043"/>
          </a:xfrm>
          <a:prstGeom prst="rect">
            <a:avLst/>
          </a:prstGeom>
        </p:spPr>
      </p:pic>
      <p:sp>
        <p:nvSpPr>
          <p:cNvPr id="5" name="TextBox 4">
            <a:extLst>
              <a:ext uri="{FF2B5EF4-FFF2-40B4-BE49-F238E27FC236}">
                <a16:creationId xmlns:a16="http://schemas.microsoft.com/office/drawing/2014/main" id="{4470354A-B2A5-886E-9CC6-7B8FCB5A8FCA}"/>
              </a:ext>
            </a:extLst>
          </p:cNvPr>
          <p:cNvSpPr txBox="1"/>
          <p:nvPr/>
        </p:nvSpPr>
        <p:spPr>
          <a:xfrm flipH="1">
            <a:off x="4572000" y="4286550"/>
            <a:ext cx="4099171" cy="523220"/>
          </a:xfrm>
          <a:prstGeom prst="rect">
            <a:avLst/>
          </a:prstGeom>
          <a:noFill/>
        </p:spPr>
        <p:txBody>
          <a:bodyPr wrap="square" lIns="91440" tIns="45720" rIns="91440" bIns="45720" rtlCol="0" anchor="t">
            <a:spAutoFit/>
          </a:bodyPr>
          <a:lstStyle/>
          <a:p>
            <a:r>
              <a:rPr lang="en-IN"/>
              <a:t>https://www.instagram.com/p/CnmoqyPvvfK/?igshid=MzRlODBiNWFlZA==</a:t>
            </a:r>
          </a:p>
        </p:txBody>
      </p:sp>
    </p:spTree>
    <p:extLst>
      <p:ext uri="{BB962C8B-B14F-4D97-AF65-F5344CB8AC3E}">
        <p14:creationId xmlns:p14="http://schemas.microsoft.com/office/powerpoint/2010/main" val="23188948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72"/>
        <p:cNvGrpSpPr/>
        <p:nvPr/>
      </p:nvGrpSpPr>
      <p:grpSpPr>
        <a:xfrm>
          <a:off x="0" y="0"/>
          <a:ext cx="0" cy="0"/>
          <a:chOff x="0" y="0"/>
          <a:chExt cx="0" cy="0"/>
        </a:xfrm>
      </p:grpSpPr>
      <p:sp>
        <p:nvSpPr>
          <p:cNvPr id="73" name="Google Shape;73;p16"/>
          <p:cNvSpPr txBox="1"/>
          <p:nvPr/>
        </p:nvSpPr>
        <p:spPr>
          <a:xfrm>
            <a:off x="766950" y="134909"/>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74" name="Google Shape;74;p16"/>
          <p:cNvSpPr txBox="1"/>
          <p:nvPr/>
        </p:nvSpPr>
        <p:spPr>
          <a:xfrm>
            <a:off x="717252" y="675352"/>
            <a:ext cx="7610100" cy="51398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err="1"/>
              <a:t>Analyze</a:t>
            </a:r>
            <a:r>
              <a:rPr lang="en-GB" b="1"/>
              <a:t> Brand Messaging:</a:t>
            </a:r>
            <a:r>
              <a:rPr lang="en-GB"/>
              <a:t> </a:t>
            </a:r>
          </a:p>
          <a:p>
            <a:pPr algn="l"/>
            <a:r>
              <a:rPr lang="en-US" b="0" i="0">
                <a:solidFill>
                  <a:srgbClr val="000000"/>
                </a:solidFill>
                <a:effectLst/>
                <a:latin typeface="Arial" panose="020B0604020202020204" pitchFamily="34" charset="0"/>
              </a:rPr>
              <a:t>	The product strategy and mix in Apollo Hospitals marketing strategy can be 	explained as follows:</a:t>
            </a:r>
          </a:p>
          <a:p>
            <a:pPr algn="l"/>
            <a:r>
              <a:rPr lang="en-US" b="0" i="0">
                <a:solidFill>
                  <a:srgbClr val="000000"/>
                </a:solidFill>
                <a:effectLst/>
                <a:latin typeface="Arial" panose="020B0604020202020204" pitchFamily="34" charset="0"/>
              </a:rPr>
              <a:t>	Apollo Hospitals, a leading hospital in India, excels in the field of cardiology, 	oncology, knee replacement, diabetes treatment, neurology, etc. All these come 	under the product in the marketing mix of Apollo Hospitals. It employs robotics 	liked Da Vinci Robotics Surgical System, and Information Technology to ensure 	perfection in processes.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a:t>Examine the brand's tagline:</a:t>
            </a:r>
          </a:p>
          <a:p>
            <a:pPr algn="l"/>
            <a:r>
              <a:rPr lang="en-GB" b="1"/>
              <a:t>	</a:t>
            </a:r>
            <a:r>
              <a:rPr lang="en-US" b="1" i="0">
                <a:solidFill>
                  <a:srgbClr val="4D5156"/>
                </a:solidFill>
                <a:effectLst/>
                <a:latin typeface="Roboto" panose="02000000000000000000" pitchFamily="2" charset="0"/>
              </a:rPr>
              <a:t> </a:t>
            </a:r>
            <a:r>
              <a:rPr lang="en-US" b="1" i="0">
                <a:solidFill>
                  <a:schemeClr val="tx1"/>
                </a:solidFill>
                <a:effectLst/>
                <a:latin typeface="Roboto" panose="02000000000000000000" pitchFamily="2" charset="0"/>
              </a:rPr>
              <a:t>Touching lives</a:t>
            </a:r>
          </a:p>
          <a:p>
            <a:pPr algn="l" fontAlgn="t"/>
            <a:r>
              <a:rPr lang="en-US" b="0" i="0">
                <a:solidFill>
                  <a:schemeClr val="tx1"/>
                </a:solidFill>
                <a:effectLst/>
                <a:latin typeface="Roboto" panose="02000000000000000000" pitchFamily="2" charset="0"/>
              </a:rPr>
              <a:t>	We are reckoned as the pioneers of the private healthcare industry in </a:t>
            </a:r>
            <a:r>
              <a:rPr lang="en-US" b="0" i="0" err="1">
                <a:solidFill>
                  <a:schemeClr val="tx1"/>
                </a:solidFill>
                <a:effectLst/>
                <a:latin typeface="Roboto" panose="02000000000000000000" pitchFamily="2" charset="0"/>
              </a:rPr>
              <a:t>India.We</a:t>
            </a:r>
            <a:r>
              <a:rPr lang="en-US" b="0" i="0">
                <a:solidFill>
                  <a:schemeClr val="tx1"/>
                </a:solidFill>
                <a:effectLst/>
                <a:latin typeface="Roboto" panose="02000000000000000000" pitchFamily="2" charset="0"/>
              </a:rPr>
              <a:t> 	have now forged into the international scene too, with high quality hospitals in 	Mauritius, Qatar, Oman &amp;</a:t>
            </a:r>
            <a:r>
              <a:rPr lang="en-US" b="0" i="0" err="1">
                <a:solidFill>
                  <a:schemeClr val="tx1"/>
                </a:solidFill>
                <a:effectLst/>
                <a:latin typeface="Roboto" panose="02000000000000000000" pitchFamily="2" charset="0"/>
              </a:rPr>
              <a:t>Kuwait.With</a:t>
            </a:r>
            <a:r>
              <a:rPr lang="en-US" b="0" i="0">
                <a:solidFill>
                  <a:schemeClr val="tx1"/>
                </a:solidFill>
                <a:effectLst/>
                <a:latin typeface="Roboto" panose="02000000000000000000" pitchFamily="2" charset="0"/>
              </a:rPr>
              <a:t> ‘Touching lives’ as our slogan at Apollo, we 	are proud to say we have succeeded in touching lives of approximately 45 million 	people in over 120 countries.</a:t>
            </a:r>
          </a:p>
          <a:p>
            <a:pPr marL="139700" lvl="0" algn="l" rtl="0">
              <a:spcBef>
                <a:spcPts val="0"/>
              </a:spcBef>
              <a:spcAft>
                <a:spcPts val="0"/>
              </a:spcAft>
              <a:buSzPts val="1400"/>
            </a:pPr>
            <a:endParaRPr b="1">
              <a:solidFill>
                <a:schemeClr val="tx1"/>
              </a:solidFill>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000">
        <p15:prstTrans prst="wind"/>
      </p:transition>
    </mc:Choice>
    <mc:Fallback xmlns="">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Shape 78"/>
        <p:cNvGrpSpPr/>
        <p:nvPr/>
      </p:nvGrpSpPr>
      <p:grpSpPr>
        <a:xfrm>
          <a:off x="0" y="0"/>
          <a:ext cx="0" cy="0"/>
          <a:chOff x="0" y="0"/>
          <a:chExt cx="0" cy="0"/>
        </a:xfrm>
      </p:grpSpPr>
      <p:sp>
        <p:nvSpPr>
          <p:cNvPr id="79" name="Google Shape;79;p17"/>
          <p:cNvSpPr txBox="1"/>
          <p:nvPr/>
        </p:nvSpPr>
        <p:spPr>
          <a:xfrm>
            <a:off x="766950" y="0"/>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0" name="Google Shape;80;p17"/>
          <p:cNvSpPr txBox="1"/>
          <p:nvPr/>
        </p:nvSpPr>
        <p:spPr>
          <a:xfrm>
            <a:off x="997050" y="648161"/>
            <a:ext cx="7380000" cy="44935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b="1"/>
              <a:t>Competitor Analysis:</a:t>
            </a:r>
            <a:r>
              <a:rPr lang="en-US"/>
              <a:t> Select three competitors operating in the same industry or niche as the chosen brand, examine their USPs and online communication.</a:t>
            </a:r>
          </a:p>
          <a:p>
            <a:pPr marL="0" lvl="0" indent="0" algn="l" rtl="0">
              <a:spcBef>
                <a:spcPts val="0"/>
              </a:spcBef>
              <a:spcAft>
                <a:spcPts val="0"/>
              </a:spcAft>
              <a:buNone/>
            </a:pPr>
            <a:endParaRPr lang="en-US" b="1"/>
          </a:p>
          <a:p>
            <a:pPr marL="0" lvl="0" indent="0" algn="l" rtl="0">
              <a:spcBef>
                <a:spcPts val="0"/>
              </a:spcBef>
              <a:spcAft>
                <a:spcPts val="0"/>
              </a:spcAft>
              <a:buNone/>
            </a:pPr>
            <a:r>
              <a:rPr lang="en-GB" b="1"/>
              <a:t>Competitor 1: </a:t>
            </a:r>
            <a:r>
              <a:rPr lang="en-GB"/>
              <a:t>https://www.q1hospitals.com/</a:t>
            </a:r>
            <a:endParaRPr/>
          </a:p>
          <a:p>
            <a:pPr marL="0" lvl="0" indent="0" algn="l" rtl="0">
              <a:spcBef>
                <a:spcPts val="0"/>
              </a:spcBef>
              <a:spcAft>
                <a:spcPts val="0"/>
              </a:spcAft>
              <a:buNone/>
            </a:pPr>
            <a:r>
              <a:rPr lang="en-IN" b="1"/>
              <a:t>USP : </a:t>
            </a:r>
            <a:r>
              <a:rPr lang="en-US"/>
              <a:t>Our department of general medicine is equipped to deal with any type of medical emergency and diagnosis.</a:t>
            </a:r>
            <a:endParaRPr/>
          </a:p>
          <a:p>
            <a:pPr marL="0" lvl="0" indent="0" algn="l" rtl="0">
              <a:spcBef>
                <a:spcPts val="0"/>
              </a:spcBef>
              <a:spcAft>
                <a:spcPts val="0"/>
              </a:spcAft>
              <a:buNone/>
            </a:pPr>
            <a:r>
              <a:rPr lang="en-IN" b="1"/>
              <a:t>Communication :</a:t>
            </a:r>
            <a:r>
              <a:rPr lang="en-IN"/>
              <a:t> </a:t>
            </a:r>
            <a:r>
              <a:rPr lang="en-US"/>
              <a:t>The patient rights and responsibilities are given in the case sheet.</a:t>
            </a:r>
            <a:endParaRPr b="1"/>
          </a:p>
          <a:p>
            <a:pPr marL="0" lvl="0" indent="0" algn="l" rtl="0">
              <a:spcBef>
                <a:spcPts val="0"/>
              </a:spcBef>
              <a:spcAft>
                <a:spcPts val="0"/>
              </a:spcAft>
              <a:buNone/>
            </a:pPr>
            <a:endParaRPr b="1"/>
          </a:p>
          <a:p>
            <a:pPr marL="0" lvl="0" indent="0" algn="l" rtl="0">
              <a:spcBef>
                <a:spcPts val="0"/>
              </a:spcBef>
              <a:spcAft>
                <a:spcPts val="0"/>
              </a:spcAft>
              <a:buNone/>
            </a:pPr>
            <a:r>
              <a:rPr lang="en-GB" b="1"/>
              <a:t>Competitor 2: </a:t>
            </a:r>
            <a:r>
              <a:rPr lang="en-GB"/>
              <a:t>https://www.carehospitals.com/</a:t>
            </a:r>
            <a:endParaRPr/>
          </a:p>
          <a:p>
            <a:pPr marL="0" lvl="0" indent="0" algn="l" rtl="0">
              <a:spcBef>
                <a:spcPts val="0"/>
              </a:spcBef>
              <a:spcAft>
                <a:spcPts val="0"/>
              </a:spcAft>
              <a:buNone/>
            </a:pPr>
            <a:r>
              <a:rPr lang="en-IN" b="1"/>
              <a:t>USP : </a:t>
            </a:r>
            <a:r>
              <a:rPr lang="en-US"/>
              <a:t>Learn how USP contributes to </a:t>
            </a:r>
            <a:r>
              <a:rPr lang="en-US" err="1"/>
              <a:t>heathcare</a:t>
            </a:r>
            <a:r>
              <a:rPr lang="en-US"/>
              <a:t> quality and safety through standards of compounding</a:t>
            </a:r>
            <a:endParaRPr/>
          </a:p>
          <a:p>
            <a:r>
              <a:rPr lang="en-IN" b="1"/>
              <a:t>Communication :</a:t>
            </a:r>
            <a:r>
              <a:rPr lang="en-IN"/>
              <a:t> </a:t>
            </a:r>
            <a:r>
              <a:rPr lang="en-US"/>
              <a:t>A clear explanation of proposed treatments and procedures, including</a:t>
            </a:r>
            <a:endParaRPr/>
          </a:p>
          <a:p>
            <a:pPr marL="0" lvl="0" indent="0" algn="l" rtl="0">
              <a:spcBef>
                <a:spcPts val="0"/>
              </a:spcBef>
              <a:spcAft>
                <a:spcPts val="0"/>
              </a:spcAft>
              <a:buNone/>
            </a:pPr>
            <a:endParaRPr b="1"/>
          </a:p>
          <a:p>
            <a:pPr marL="0" lvl="0" indent="0" algn="l" rtl="0">
              <a:spcBef>
                <a:spcPts val="0"/>
              </a:spcBef>
              <a:spcAft>
                <a:spcPts val="0"/>
              </a:spcAft>
              <a:buNone/>
            </a:pPr>
            <a:r>
              <a:rPr lang="en-GB" b="1"/>
              <a:t>Competitor 3: </a:t>
            </a:r>
            <a:r>
              <a:rPr lang="en-GB">
                <a:hlinkClick r:id="rId3"/>
              </a:rPr>
              <a:t>https://www.kimshospitals.com/vizag-sheela-nagar/</a:t>
            </a:r>
            <a:endParaRPr lang="en-GB"/>
          </a:p>
          <a:p>
            <a:pPr marL="0" lvl="0" indent="0" algn="l" rtl="0">
              <a:spcBef>
                <a:spcPts val="0"/>
              </a:spcBef>
              <a:spcAft>
                <a:spcPts val="0"/>
              </a:spcAft>
              <a:buNone/>
            </a:pPr>
            <a:r>
              <a:rPr lang="en-GB" b="1"/>
              <a:t>USP : </a:t>
            </a:r>
            <a:r>
              <a:rPr lang="en-US"/>
              <a:t>We offer a bouquet of comprehensive healthcare services across 25 specialties including cardiac sciences</a:t>
            </a:r>
          </a:p>
          <a:p>
            <a:r>
              <a:rPr lang="en-IN" b="1"/>
              <a:t>Communication :</a:t>
            </a:r>
            <a:r>
              <a:rPr lang="en-IN"/>
              <a:t> </a:t>
            </a:r>
            <a:r>
              <a:rPr lang="en-US"/>
              <a:t>To accept his/her willingness to be transferred to another hospital/ consultant.</a:t>
            </a:r>
            <a:endParaRPr lang="en-IN" b="1"/>
          </a:p>
          <a:p>
            <a:pPr marL="0" lvl="0" indent="0" algn="l" rtl="0">
              <a:spcBef>
                <a:spcPts val="0"/>
              </a:spcBef>
              <a:spcAft>
                <a:spcPts val="0"/>
              </a:spcAft>
              <a:buNone/>
            </a:pPr>
            <a:endParaRPr lang="en-GB"/>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Shape 84"/>
        <p:cNvGrpSpPr/>
        <p:nvPr/>
      </p:nvGrpSpPr>
      <p:grpSpPr>
        <a:xfrm>
          <a:off x="0" y="0"/>
          <a:ext cx="0" cy="0"/>
          <a:chOff x="0" y="0"/>
          <a:chExt cx="0" cy="0"/>
        </a:xfrm>
      </p:grpSpPr>
      <p:sp>
        <p:nvSpPr>
          <p:cNvPr id="85" name="Google Shape;85;p18"/>
          <p:cNvSpPr txBox="1"/>
          <p:nvPr/>
        </p:nvSpPr>
        <p:spPr>
          <a:xfrm>
            <a:off x="766950" y="873463"/>
            <a:ext cx="76101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900" b="1">
                <a:solidFill>
                  <a:srgbClr val="434343"/>
                </a:solidFill>
              </a:rPr>
              <a:t>Part 1: Brand study, Competitor Analysis &amp; Buyer’s/Audience’s Persona</a:t>
            </a:r>
            <a:endParaRPr sz="1900"/>
          </a:p>
        </p:txBody>
      </p:sp>
      <p:sp>
        <p:nvSpPr>
          <p:cNvPr id="86" name="Google Shape;86;p18"/>
          <p:cNvSpPr txBox="1"/>
          <p:nvPr/>
        </p:nvSpPr>
        <p:spPr>
          <a:xfrm>
            <a:off x="882000" y="1742888"/>
            <a:ext cx="7380000" cy="147729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457200" indent="-317500">
              <a:buSzPts val="1400"/>
              <a:buChar char="●"/>
            </a:pPr>
            <a:r>
              <a:rPr lang="en-GB" b="1"/>
              <a:t>Buyer's/Audience's Persona:</a:t>
            </a:r>
            <a:r>
              <a:rPr lang="en-GB"/>
              <a:t> Clearly define the target audience for the chosen brand. Consider demographics, psychographics, </a:t>
            </a:r>
            <a:r>
              <a:rPr lang="en-GB" err="1"/>
              <a:t>behaviors</a:t>
            </a:r>
            <a:r>
              <a:rPr lang="en-GB"/>
              <a:t>, and interests.  </a:t>
            </a:r>
          </a:p>
          <a:p>
            <a:pPr marL="139700" lvl="0" algn="l" rtl="0">
              <a:spcBef>
                <a:spcPts val="0"/>
              </a:spcBef>
              <a:spcAft>
                <a:spcPts val="0"/>
              </a:spcAft>
              <a:buSzPts val="1400"/>
            </a:pPr>
            <a:r>
              <a:rPr lang="en-IN" b="1"/>
              <a:t>Apollo Hospital :</a:t>
            </a: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1028" name="Picture 4" descr="Solved analyze the business model that you created for the | Chegg.com">
            <a:extLst>
              <a:ext uri="{FF2B5EF4-FFF2-40B4-BE49-F238E27FC236}">
                <a16:creationId xmlns:a16="http://schemas.microsoft.com/office/drawing/2014/main" id="{9B20B3B0-AB80-C943-69A4-CEB6F2347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009" y="2729132"/>
            <a:ext cx="7220991" cy="2342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2E1162-8ED7-89F5-FEF4-D73548E58A50}"/>
              </a:ext>
            </a:extLst>
          </p:cNvPr>
          <p:cNvSpPr txBox="1"/>
          <p:nvPr/>
        </p:nvSpPr>
        <p:spPr>
          <a:xfrm>
            <a:off x="752621" y="1122755"/>
            <a:ext cx="7638758" cy="4401205"/>
          </a:xfrm>
          <a:prstGeom prst="rect">
            <a:avLst/>
          </a:prstGeom>
          <a:noFill/>
        </p:spPr>
        <p:txBody>
          <a:bodyPr wrap="square">
            <a:spAutoFit/>
          </a:bodyPr>
          <a:lstStyle/>
          <a:p>
            <a:r>
              <a:rPr lang="en-GB" b="1"/>
              <a:t>SEO Audit:</a:t>
            </a:r>
            <a:r>
              <a:rPr lang="en-GB"/>
              <a:t> </a:t>
            </a:r>
            <a:r>
              <a:rPr lang="en-IN" sz="1400">
                <a:hlinkClick r:id="rId2"/>
              </a:rPr>
              <a:t>https://www.apollohospitals.com/</a:t>
            </a:r>
            <a:endParaRPr lang="en-IN" sz="1400"/>
          </a:p>
          <a:p>
            <a:endParaRPr lang="en-IN" sz="1400"/>
          </a:p>
          <a:p>
            <a:r>
              <a:rPr lang="en-GB" b="1"/>
              <a:t>Keyword Research:</a:t>
            </a:r>
          </a:p>
          <a:p>
            <a:endParaRPr lang="en-GB" b="1"/>
          </a:p>
          <a:p>
            <a:pPr marL="285750" indent="-285750">
              <a:buFont typeface="Arial" panose="020B0604020202020204" pitchFamily="34" charset="0"/>
              <a:buChar char="•"/>
            </a:pPr>
            <a:r>
              <a:rPr lang="en-US"/>
              <a:t>Best treatment</a:t>
            </a:r>
          </a:p>
          <a:p>
            <a:pPr marL="285750" indent="-285750">
              <a:buFont typeface="Arial" panose="020B0604020202020204" pitchFamily="34" charset="0"/>
              <a:buChar char="•"/>
            </a:pPr>
            <a:r>
              <a:rPr lang="en-US"/>
              <a:t>New technology</a:t>
            </a:r>
          </a:p>
          <a:p>
            <a:pPr marL="285750" indent="-285750">
              <a:buFont typeface="Arial" panose="020B0604020202020204" pitchFamily="34" charset="0"/>
              <a:buChar char="•"/>
            </a:pPr>
            <a:r>
              <a:rPr lang="en-US"/>
              <a:t>Best </a:t>
            </a:r>
            <a:r>
              <a:rPr lang="en-US" err="1"/>
              <a:t>equipments</a:t>
            </a:r>
            <a:endParaRPr lang="en-US"/>
          </a:p>
          <a:p>
            <a:pPr marL="285750" indent="-285750">
              <a:buFont typeface="Arial" panose="020B0604020202020204" pitchFamily="34" charset="0"/>
              <a:buChar char="•"/>
            </a:pPr>
            <a:r>
              <a:rPr lang="en-US" err="1"/>
              <a:t>Succes</a:t>
            </a:r>
            <a:r>
              <a:rPr lang="en-US"/>
              <a:t> full </a:t>
            </a:r>
            <a:r>
              <a:rPr lang="en-US" err="1"/>
              <a:t>surgerys</a:t>
            </a:r>
            <a:endParaRPr lang="en-US"/>
          </a:p>
          <a:p>
            <a:pPr marL="285750" indent="-285750">
              <a:buFont typeface="Arial" panose="020B0604020202020204" pitchFamily="34" charset="0"/>
              <a:buChar char="•"/>
            </a:pPr>
            <a:r>
              <a:rPr lang="en-US"/>
              <a:t>Best doctors</a:t>
            </a:r>
          </a:p>
          <a:p>
            <a:r>
              <a:rPr lang="en-GB" b="1"/>
              <a:t>On page Optimization: </a:t>
            </a:r>
            <a:r>
              <a:rPr lang="en-US" sz="2800" b="1"/>
              <a:t>B-</a:t>
            </a:r>
          </a:p>
          <a:p>
            <a:endParaRPr lang="en-US" sz="2800" b="1"/>
          </a:p>
          <a:p>
            <a:r>
              <a:rPr lang="en-US"/>
              <a:t>Your On-Page SEO could be better</a:t>
            </a:r>
          </a:p>
          <a:p>
            <a:r>
              <a:rPr lang="en-US"/>
              <a:t>Your page has some level of On-Page SEO optimization but could be improved further. On-Page SEO is important to ensure Search Engines can understand your content appropriately and help it rank for relevant keywords. You should ensure that HTML Tag Content is completed correctly and align text content to target keywords.</a:t>
            </a:r>
          </a:p>
          <a:p>
            <a:endParaRPr lang="en-IN"/>
          </a:p>
          <a:p>
            <a:endParaRPr lang="en-IN"/>
          </a:p>
        </p:txBody>
      </p:sp>
      <p:pic>
        <p:nvPicPr>
          <p:cNvPr id="2" name="Picture 1">
            <a:extLst>
              <a:ext uri="{FF2B5EF4-FFF2-40B4-BE49-F238E27FC236}">
                <a16:creationId xmlns:a16="http://schemas.microsoft.com/office/drawing/2014/main" id="{AE950DC9-28C0-2570-0F88-26F9A497C56E}"/>
              </a:ext>
            </a:extLst>
          </p:cNvPr>
          <p:cNvPicPr>
            <a:picLocks noChangeAspect="1"/>
          </p:cNvPicPr>
          <p:nvPr/>
        </p:nvPicPr>
        <p:blipFill>
          <a:blip r:embed="rId3"/>
          <a:stretch>
            <a:fillRect/>
          </a:stretch>
        </p:blipFill>
        <p:spPr>
          <a:xfrm>
            <a:off x="4670953" y="1285525"/>
            <a:ext cx="3756660" cy="2473885"/>
          </a:xfrm>
          <a:prstGeom prst="rect">
            <a:avLst/>
          </a:prstGeom>
        </p:spPr>
      </p:pic>
    </p:spTree>
    <p:extLst>
      <p:ext uri="{BB962C8B-B14F-4D97-AF65-F5344CB8AC3E}">
        <p14:creationId xmlns:p14="http://schemas.microsoft.com/office/powerpoint/2010/main" val="3316882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1D982D85-1532-C6A0-6F17-5649FF6633C7}"/>
              </a:ext>
            </a:extLst>
          </p:cNvPr>
          <p:cNvSpPr>
            <a:spLocks noGrp="1" noChangeArrowheads="1"/>
          </p:cNvSpPr>
          <p:nvPr>
            <p:ph type="title"/>
          </p:nvPr>
        </p:nvSpPr>
        <p:spPr bwMode="auto">
          <a:xfrm>
            <a:off x="944430" y="80322"/>
            <a:ext cx="2492670" cy="1115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tx1"/>
                </a:solidFill>
                <a:effectLst/>
                <a:latin typeface="Arial" panose="020B0604020202020204" pitchFamily="34" charset="0"/>
              </a:rPr>
              <a:t>Individual Keywords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08FAD23A-60E0-B4B5-7152-35E6E207FE46}"/>
              </a:ext>
            </a:extLst>
          </p:cNvPr>
          <p:cNvGraphicFramePr>
            <a:graphicFrameLocks noGrp="1"/>
          </p:cNvGraphicFramePr>
          <p:nvPr>
            <p:extLst>
              <p:ext uri="{D42A27DB-BD31-4B8C-83A1-F6EECF244321}">
                <p14:modId xmlns:p14="http://schemas.microsoft.com/office/powerpoint/2010/main" val="4094922842"/>
              </p:ext>
            </p:extLst>
          </p:nvPr>
        </p:nvGraphicFramePr>
        <p:xfrm>
          <a:off x="745588" y="638137"/>
          <a:ext cx="8135632" cy="4505363"/>
        </p:xfrm>
        <a:graphic>
          <a:graphicData uri="http://schemas.openxmlformats.org/drawingml/2006/table">
            <a:tbl>
              <a:tblPr/>
              <a:tblGrid>
                <a:gridCol w="1627089">
                  <a:extLst>
                    <a:ext uri="{9D8B030D-6E8A-4147-A177-3AD203B41FA5}">
                      <a16:colId xmlns:a16="http://schemas.microsoft.com/office/drawing/2014/main" val="267120162"/>
                    </a:ext>
                  </a:extLst>
                </a:gridCol>
                <a:gridCol w="1220269">
                  <a:extLst>
                    <a:ext uri="{9D8B030D-6E8A-4147-A177-3AD203B41FA5}">
                      <a16:colId xmlns:a16="http://schemas.microsoft.com/office/drawing/2014/main" val="3036702461"/>
                    </a:ext>
                  </a:extLst>
                </a:gridCol>
                <a:gridCol w="1220269">
                  <a:extLst>
                    <a:ext uri="{9D8B030D-6E8A-4147-A177-3AD203B41FA5}">
                      <a16:colId xmlns:a16="http://schemas.microsoft.com/office/drawing/2014/main" val="891154983"/>
                    </a:ext>
                  </a:extLst>
                </a:gridCol>
                <a:gridCol w="1220269">
                  <a:extLst>
                    <a:ext uri="{9D8B030D-6E8A-4147-A177-3AD203B41FA5}">
                      <a16:colId xmlns:a16="http://schemas.microsoft.com/office/drawing/2014/main" val="4246206880"/>
                    </a:ext>
                  </a:extLst>
                </a:gridCol>
                <a:gridCol w="1220269">
                  <a:extLst>
                    <a:ext uri="{9D8B030D-6E8A-4147-A177-3AD203B41FA5}">
                      <a16:colId xmlns:a16="http://schemas.microsoft.com/office/drawing/2014/main" val="4002731381"/>
                    </a:ext>
                  </a:extLst>
                </a:gridCol>
                <a:gridCol w="1627467">
                  <a:extLst>
                    <a:ext uri="{9D8B030D-6E8A-4147-A177-3AD203B41FA5}">
                      <a16:colId xmlns:a16="http://schemas.microsoft.com/office/drawing/2014/main" val="2901162951"/>
                    </a:ext>
                  </a:extLst>
                </a:gridCol>
              </a:tblGrid>
              <a:tr h="755819">
                <a:tc>
                  <a:txBody>
                    <a:bodyPr/>
                    <a:lstStyle/>
                    <a:p>
                      <a:pPr algn="ctr" fontAlgn="t"/>
                      <a:r>
                        <a:rPr lang="en-IN" sz="1400" b="1">
                          <a:solidFill>
                            <a:srgbClr val="666666"/>
                          </a:solidFill>
                          <a:effectLst/>
                        </a:rPr>
                        <a:t>Keyword</a:t>
                      </a: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rgbClr val="666666"/>
                          </a:solidFill>
                          <a:effectLst/>
                        </a:rPr>
                        <a:t>Title</a:t>
                      </a: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rgbClr val="666666"/>
                          </a:solidFill>
                          <a:effectLst/>
                        </a:rPr>
                        <a:t>Meta Description Tag</a:t>
                      </a: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rgbClr val="666666"/>
                          </a:solidFill>
                          <a:effectLst/>
                        </a:rPr>
                        <a:t>Headings Tags</a:t>
                      </a: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rgbClr val="666666"/>
                          </a:solidFill>
                          <a:effectLst/>
                        </a:rPr>
                        <a:t>Page Frequency</a:t>
                      </a: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endParaRPr lang="en-IN" sz="1400" b="1">
                        <a:solidFill>
                          <a:srgbClr val="666666"/>
                        </a:solidFill>
                        <a:effectLst/>
                      </a:endParaRPr>
                    </a:p>
                  </a:txBody>
                  <a:tcPr marL="60465" marR="60465" marT="60465" marB="60465">
                    <a:lnL>
                      <a:noFill/>
                    </a:lnL>
                    <a:lnR>
                      <a:noFill/>
                    </a:lnR>
                    <a:lnT>
                      <a:noFill/>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1900430452"/>
                  </a:ext>
                </a:extLst>
              </a:tr>
              <a:tr h="0">
                <a:tc>
                  <a:txBody>
                    <a:bodyPr/>
                    <a:lstStyle/>
                    <a:p>
                      <a:pPr algn="ctr" fontAlgn="t"/>
                      <a:r>
                        <a:rPr lang="en-IN" sz="1400">
                          <a:effectLst/>
                        </a:rPr>
                        <a:t>apollo</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effectLst/>
                        </a:rPr>
                        <a:t>49</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3430598743"/>
                  </a:ext>
                </a:extLst>
              </a:tr>
              <a:tr h="332560">
                <a:tc>
                  <a:txBody>
                    <a:bodyPr/>
                    <a:lstStyle/>
                    <a:p>
                      <a:pPr algn="ctr" fontAlgn="t"/>
                      <a:r>
                        <a:rPr lang="en-IN" sz="1400">
                          <a:effectLst/>
                        </a:rPr>
                        <a:t>hospitals</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effectLst/>
                        </a:rPr>
                        <a:t>35</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140187507"/>
                  </a:ext>
                </a:extLst>
              </a:tr>
              <a:tr h="550883">
                <a:tc>
                  <a:txBody>
                    <a:bodyPr/>
                    <a:lstStyle/>
                    <a:p>
                      <a:pPr algn="ctr" fontAlgn="t"/>
                      <a:r>
                        <a:rPr lang="en-IN" sz="1400">
                          <a:effectLst/>
                        </a:rPr>
                        <a:t>read</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effectLst/>
                        </a:rPr>
                        <a:t>16</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3935691078"/>
                  </a:ext>
                </a:extLst>
              </a:tr>
              <a:tr h="332560">
                <a:tc>
                  <a:txBody>
                    <a:bodyPr/>
                    <a:lstStyle/>
                    <a:p>
                      <a:pPr algn="ctr" fontAlgn="t"/>
                      <a:r>
                        <a:rPr lang="en-IN" sz="1400">
                          <a:effectLst/>
                        </a:rPr>
                        <a:t>successfully</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effectLst/>
                        </a:rPr>
                        <a:t>12</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2592101488"/>
                  </a:ext>
                </a:extLst>
              </a:tr>
              <a:tr h="332560">
                <a:tc>
                  <a:txBody>
                    <a:bodyPr/>
                    <a:lstStyle/>
                    <a:p>
                      <a:pPr algn="ctr" fontAlgn="t"/>
                      <a:r>
                        <a:rPr lang="en-IN" sz="1400">
                          <a:effectLst/>
                        </a:rPr>
                        <a:t>surgery</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effectLst/>
                        </a:rPr>
                        <a:t>12</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67217588"/>
                  </a:ext>
                </a:extLst>
              </a:tr>
              <a:tr h="332560">
                <a:tc>
                  <a:txBody>
                    <a:bodyPr/>
                    <a:lstStyle/>
                    <a:p>
                      <a:pPr algn="ctr" fontAlgn="t"/>
                      <a:r>
                        <a:rPr lang="en-IN" sz="1400">
                          <a:effectLst/>
                        </a:rPr>
                        <a:t>health</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effectLst/>
                        </a:rPr>
                        <a:t>11</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733747546"/>
                  </a:ext>
                </a:extLst>
              </a:tr>
              <a:tr h="332560">
                <a:tc>
                  <a:txBody>
                    <a:bodyPr/>
                    <a:lstStyle/>
                    <a:p>
                      <a:pPr algn="ctr" fontAlgn="t"/>
                      <a:r>
                        <a:rPr lang="en-IN" sz="1400">
                          <a:effectLst/>
                        </a:rPr>
                        <a:t>care</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a:t>
                      </a:r>
                      <a:endParaRPr lang="en-IN" sz="1400">
                        <a:effectLst/>
                      </a:endParaRPr>
                    </a:p>
                    <a:p>
                      <a:pPr algn="ctr"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effectLst/>
                        </a:rPr>
                        <a:t>9</a:t>
                      </a: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1320441066"/>
                  </a:ext>
                </a:extLst>
              </a:tr>
              <a:tr h="332560">
                <a:tc>
                  <a:txBody>
                    <a:bodyPr/>
                    <a:lstStyle/>
                    <a:p>
                      <a:pPr algn="ctr" fontAlgn="t"/>
                      <a:r>
                        <a:rPr lang="en-IN" sz="1400" err="1">
                          <a:effectLst/>
                        </a:rPr>
                        <a:t>jul</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tc>
                  <a:txBody>
                    <a:bodyPr/>
                    <a:lstStyle/>
                    <a:p>
                      <a:pPr algn="ctr" fontAlgn="t"/>
                      <a:r>
                        <a:rPr lang="en-IN" sz="1400">
                          <a:effectLst/>
                        </a:rPr>
                        <a:t>9</a:t>
                      </a: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tc>
                  <a:txBody>
                    <a:bodyPr/>
                    <a:lstStyle/>
                    <a:p>
                      <a:pPr algn="l" fontAlgn="t"/>
                      <a:endParaRPr lang="en-IN" sz="1400">
                        <a:effectLst/>
                      </a:endParaRPr>
                    </a:p>
                  </a:txBody>
                  <a:tcPr marL="60465" marR="60465" marT="60465" marB="60465">
                    <a:lnL>
                      <a:noFill/>
                    </a:lnL>
                    <a:lnR>
                      <a:noFill/>
                    </a:lnR>
                    <a:lnT w="7620" cap="flat" cmpd="sng" algn="ctr">
                      <a:solidFill>
                        <a:srgbClr val="EBEFF2"/>
                      </a:solidFill>
                      <a:prstDash val="solid"/>
                      <a:round/>
                      <a:headEnd type="none" w="med" len="med"/>
                      <a:tailEnd type="none" w="med" len="med"/>
                    </a:lnT>
                    <a:lnB>
                      <a:noFill/>
                    </a:lnB>
                  </a:tcPr>
                </a:tc>
                <a:extLst>
                  <a:ext uri="{0D108BD9-81ED-4DB2-BD59-A6C34878D82A}">
                    <a16:rowId xmlns:a16="http://schemas.microsoft.com/office/drawing/2014/main" val="3134586512"/>
                  </a:ext>
                </a:extLst>
              </a:tr>
            </a:tbl>
          </a:graphicData>
        </a:graphic>
      </p:graphicFrame>
    </p:spTree>
    <p:extLst>
      <p:ext uri="{BB962C8B-B14F-4D97-AF65-F5344CB8AC3E}">
        <p14:creationId xmlns:p14="http://schemas.microsoft.com/office/powerpoint/2010/main" val="1654665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0046A2-3FF6-FC20-24F6-CCFAD5B8107D}"/>
              </a:ext>
            </a:extLst>
          </p:cNvPr>
          <p:cNvGraphicFramePr>
            <a:graphicFrameLocks noGrp="1"/>
          </p:cNvGraphicFramePr>
          <p:nvPr>
            <p:extLst>
              <p:ext uri="{D42A27DB-BD31-4B8C-83A1-F6EECF244321}">
                <p14:modId xmlns:p14="http://schemas.microsoft.com/office/powerpoint/2010/main" val="1099730027"/>
              </p:ext>
            </p:extLst>
          </p:nvPr>
        </p:nvGraphicFramePr>
        <p:xfrm>
          <a:off x="2944" y="1133076"/>
          <a:ext cx="8676083" cy="3810105"/>
        </p:xfrm>
        <a:graphic>
          <a:graphicData uri="http://schemas.openxmlformats.org/drawingml/2006/table">
            <a:tbl>
              <a:tblPr/>
              <a:tblGrid>
                <a:gridCol w="3460017">
                  <a:extLst>
                    <a:ext uri="{9D8B030D-6E8A-4147-A177-3AD203B41FA5}">
                      <a16:colId xmlns:a16="http://schemas.microsoft.com/office/drawing/2014/main" val="3512917918"/>
                    </a:ext>
                  </a:extLst>
                </a:gridCol>
                <a:gridCol w="977946">
                  <a:extLst>
                    <a:ext uri="{9D8B030D-6E8A-4147-A177-3AD203B41FA5}">
                      <a16:colId xmlns:a16="http://schemas.microsoft.com/office/drawing/2014/main" val="479595237"/>
                    </a:ext>
                  </a:extLst>
                </a:gridCol>
                <a:gridCol w="977946">
                  <a:extLst>
                    <a:ext uri="{9D8B030D-6E8A-4147-A177-3AD203B41FA5}">
                      <a16:colId xmlns:a16="http://schemas.microsoft.com/office/drawing/2014/main" val="3295093182"/>
                    </a:ext>
                  </a:extLst>
                </a:gridCol>
                <a:gridCol w="977946">
                  <a:extLst>
                    <a:ext uri="{9D8B030D-6E8A-4147-A177-3AD203B41FA5}">
                      <a16:colId xmlns:a16="http://schemas.microsoft.com/office/drawing/2014/main" val="1291699912"/>
                    </a:ext>
                  </a:extLst>
                </a:gridCol>
                <a:gridCol w="977946">
                  <a:extLst>
                    <a:ext uri="{9D8B030D-6E8A-4147-A177-3AD203B41FA5}">
                      <a16:colId xmlns:a16="http://schemas.microsoft.com/office/drawing/2014/main" val="1525994880"/>
                    </a:ext>
                  </a:extLst>
                </a:gridCol>
                <a:gridCol w="1304282">
                  <a:extLst>
                    <a:ext uri="{9D8B030D-6E8A-4147-A177-3AD203B41FA5}">
                      <a16:colId xmlns:a16="http://schemas.microsoft.com/office/drawing/2014/main" val="4181156010"/>
                    </a:ext>
                  </a:extLst>
                </a:gridCol>
              </a:tblGrid>
              <a:tr h="605727">
                <a:tc>
                  <a:txBody>
                    <a:bodyPr/>
                    <a:lstStyle/>
                    <a:p>
                      <a:pPr algn="ctr" fontAlgn="t"/>
                      <a:r>
                        <a:rPr lang="en-IN" sz="1400" b="1">
                          <a:solidFill>
                            <a:schemeClr val="tx1"/>
                          </a:solidFill>
                          <a:effectLst/>
                        </a:rPr>
                        <a:t>Phrase</a:t>
                      </a: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chemeClr val="tx1"/>
                          </a:solidFill>
                          <a:effectLst/>
                        </a:rPr>
                        <a:t>Title</a:t>
                      </a: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chemeClr val="tx1"/>
                          </a:solidFill>
                          <a:effectLst/>
                        </a:rPr>
                        <a:t>Meta Description Tag</a:t>
                      </a: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chemeClr val="tx1"/>
                          </a:solidFill>
                          <a:effectLst/>
                        </a:rPr>
                        <a:t>Headings Tags</a:t>
                      </a: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r>
                        <a:rPr lang="en-IN" sz="1400" b="1">
                          <a:solidFill>
                            <a:schemeClr val="tx1"/>
                          </a:solidFill>
                          <a:effectLst/>
                        </a:rPr>
                        <a:t>Page Frequency</a:t>
                      </a: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tc>
                  <a:txBody>
                    <a:bodyPr/>
                    <a:lstStyle/>
                    <a:p>
                      <a:pPr algn="ctr" fontAlgn="t"/>
                      <a:endParaRPr lang="en-IN" sz="1400" b="1">
                        <a:solidFill>
                          <a:schemeClr val="tx1"/>
                        </a:solidFill>
                        <a:effectLst/>
                      </a:endParaRPr>
                    </a:p>
                  </a:txBody>
                  <a:tcPr marL="48458" marR="48458" marT="48458" marB="48458">
                    <a:lnL>
                      <a:noFill/>
                    </a:lnL>
                    <a:lnR>
                      <a:noFill/>
                    </a:lnR>
                    <a:lnT>
                      <a:noFill/>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1682459282"/>
                  </a:ext>
                </a:extLst>
              </a:tr>
              <a:tr h="266520">
                <a:tc>
                  <a:txBody>
                    <a:bodyPr/>
                    <a:lstStyle/>
                    <a:p>
                      <a:pPr algn="ctr" fontAlgn="t"/>
                      <a:r>
                        <a:rPr lang="en-IN" sz="1400">
                          <a:solidFill>
                            <a:schemeClr val="tx1"/>
                          </a:solidFill>
                          <a:effectLst/>
                        </a:rPr>
                        <a:t>apollo hospitals</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tx1"/>
                          </a:solidFill>
                          <a:effectLst/>
                          <a:latin typeface="+mn-lt"/>
                          <a:ea typeface="+mn-ea"/>
                          <a:cs typeface="+mn-cs"/>
                          <a:sym typeface="Arial"/>
                        </a:rPr>
                        <a:t>   ✔     </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solidFill>
                            <a:schemeClr val="tx1"/>
                          </a:solidFill>
                          <a:effectLst/>
                        </a:rPr>
                        <a:t>19</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3441271218"/>
                  </a:ext>
                </a:extLst>
              </a:tr>
              <a:tr h="266520">
                <a:tc>
                  <a:txBody>
                    <a:bodyPr/>
                    <a:lstStyle/>
                    <a:p>
                      <a:pPr algn="ctr" fontAlgn="t"/>
                      <a:r>
                        <a:rPr lang="en-IN" sz="1400" err="1">
                          <a:solidFill>
                            <a:schemeClr val="tx1"/>
                          </a:solidFill>
                          <a:effectLst/>
                        </a:rPr>
                        <a:t>jul</a:t>
                      </a:r>
                      <a:r>
                        <a:rPr lang="en-IN" sz="1400">
                          <a:solidFill>
                            <a:schemeClr val="tx1"/>
                          </a:solidFill>
                          <a:effectLst/>
                        </a:rPr>
                        <a:t> 23</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solidFill>
                            <a:schemeClr val="tx1"/>
                          </a:solidFill>
                          <a:effectLst/>
                        </a:rPr>
                        <a:t>9</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3527595511"/>
                  </a:ext>
                </a:extLst>
              </a:tr>
              <a:tr h="436123">
                <a:tc>
                  <a:txBody>
                    <a:bodyPr/>
                    <a:lstStyle/>
                    <a:p>
                      <a:pPr algn="ctr" fontAlgn="t"/>
                      <a:r>
                        <a:rPr lang="en-IN" sz="1400">
                          <a:solidFill>
                            <a:schemeClr val="tx1"/>
                          </a:solidFill>
                          <a:effectLst/>
                        </a:rPr>
                        <a:t>cardiovascular symposium</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solidFill>
                            <a:schemeClr val="tx1"/>
                          </a:solidFill>
                          <a:effectLst/>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223848462"/>
                  </a:ext>
                </a:extLst>
              </a:tr>
              <a:tr h="266520">
                <a:tc>
                  <a:txBody>
                    <a:bodyPr/>
                    <a:lstStyle/>
                    <a:p>
                      <a:pPr algn="ctr" fontAlgn="t"/>
                      <a:r>
                        <a:rPr lang="en-IN" sz="1400">
                          <a:solidFill>
                            <a:schemeClr val="tx1"/>
                          </a:solidFill>
                          <a:effectLst/>
                        </a:rPr>
                        <a:t>hospital </a:t>
                      </a:r>
                      <a:r>
                        <a:rPr lang="en-IN" sz="1400" err="1">
                          <a:solidFill>
                            <a:schemeClr val="tx1"/>
                          </a:solidFill>
                          <a:effectLst/>
                        </a:rPr>
                        <a:t>lucknow</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solidFill>
                            <a:schemeClr val="tx1"/>
                          </a:solidFill>
                          <a:effectLst/>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3166073970"/>
                  </a:ext>
                </a:extLst>
              </a:tr>
              <a:tr h="436123">
                <a:tc>
                  <a:txBody>
                    <a:bodyPr/>
                    <a:lstStyle/>
                    <a:p>
                      <a:pPr algn="ctr" fontAlgn="t"/>
                      <a:r>
                        <a:rPr lang="en-IN" sz="1400">
                          <a:solidFill>
                            <a:schemeClr val="tx1"/>
                          </a:solidFill>
                          <a:effectLst/>
                        </a:rPr>
                        <a:t>apollomedics super specialty</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solidFill>
                            <a:schemeClr val="tx1"/>
                          </a:solidFill>
                          <a:effectLst/>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830517956"/>
                  </a:ext>
                </a:extLst>
              </a:tr>
              <a:tr h="266520">
                <a:tc>
                  <a:txBody>
                    <a:bodyPr/>
                    <a:lstStyle/>
                    <a:p>
                      <a:pPr algn="ctr" fontAlgn="t"/>
                      <a:r>
                        <a:rPr lang="en-IN" sz="1400">
                          <a:solidFill>
                            <a:schemeClr val="tx1"/>
                          </a:solidFill>
                          <a:effectLst/>
                        </a:rPr>
                        <a:t>navi mumbai</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ctr" fontAlgn="t"/>
                      <a:r>
                        <a:rPr lang="en-IN" sz="1400">
                          <a:solidFill>
                            <a:schemeClr val="tx1"/>
                          </a:solidFill>
                          <a:effectLst/>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tcPr>
                </a:tc>
                <a:extLst>
                  <a:ext uri="{0D108BD9-81ED-4DB2-BD59-A6C34878D82A}">
                    <a16:rowId xmlns:a16="http://schemas.microsoft.com/office/drawing/2014/main" val="3577591793"/>
                  </a:ext>
                </a:extLst>
              </a:tr>
              <a:tr h="436123">
                <a:tc>
                  <a:txBody>
                    <a:bodyPr/>
                    <a:lstStyle/>
                    <a:p>
                      <a:pPr algn="ctr" fontAlgn="t"/>
                      <a:r>
                        <a:rPr lang="en-IN" sz="1400">
                          <a:solidFill>
                            <a:schemeClr val="tx1"/>
                          </a:solidFill>
                          <a:effectLst/>
                        </a:rPr>
                        <a:t>successfully treated</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ctr" fontAlgn="t"/>
                      <a:r>
                        <a:rPr lang="en-IN" sz="1400">
                          <a:solidFill>
                            <a:schemeClr val="tx1"/>
                          </a:solidFill>
                          <a:effectLst/>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tc>
                  <a:txBody>
                    <a:bodyPr/>
                    <a:lstStyle/>
                    <a:p>
                      <a:pPr algn="l" fontAlgn="t"/>
                      <a:endParaRPr lang="en-IN" sz="1400">
                        <a:solidFill>
                          <a:schemeClr val="tx1"/>
                        </a:solidFill>
                        <a:effectLst/>
                      </a:endParaRPr>
                    </a:p>
                  </a:txBody>
                  <a:tcPr marL="48458" marR="48458" marT="48458" marB="48458">
                    <a:lnL>
                      <a:noFill/>
                    </a:lnL>
                    <a:lnR>
                      <a:noFill/>
                    </a:lnR>
                    <a:lnT w="7620" cap="flat" cmpd="sng" algn="ctr">
                      <a:solidFill>
                        <a:srgbClr val="EBEFF2"/>
                      </a:solidFill>
                      <a:prstDash val="solid"/>
                      <a:round/>
                      <a:headEnd type="none" w="med" len="med"/>
                      <a:tailEnd type="none" w="med" len="med"/>
                    </a:lnT>
                    <a:lnB w="7620" cap="flat" cmpd="sng" algn="ctr">
                      <a:solidFill>
                        <a:srgbClr val="EBEFF2"/>
                      </a:solidFill>
                      <a:prstDash val="solid"/>
                      <a:round/>
                      <a:headEnd type="none" w="med" len="med"/>
                      <a:tailEnd type="none" w="med" len="med"/>
                    </a:lnB>
                    <a:solidFill>
                      <a:srgbClr val="F4F8FB"/>
                    </a:solidFill>
                  </a:tcPr>
                </a:tc>
                <a:extLst>
                  <a:ext uri="{0D108BD9-81ED-4DB2-BD59-A6C34878D82A}">
                    <a16:rowId xmlns:a16="http://schemas.microsoft.com/office/drawing/2014/main" val="1203208459"/>
                  </a:ext>
                </a:extLst>
              </a:tr>
              <a:tr h="436123">
                <a:tc>
                  <a:txBody>
                    <a:bodyPr/>
                    <a:lstStyle/>
                    <a:p>
                      <a:pPr algn="ctr" fontAlgn="t"/>
                      <a:r>
                        <a:rPr lang="en-IN" sz="1400" b="0" i="0" err="1">
                          <a:solidFill>
                            <a:schemeClr val="tx1"/>
                          </a:solidFill>
                          <a:effectLst/>
                          <a:latin typeface="Noto Sans" panose="020B0502040504020204" pitchFamily="34" charset="0"/>
                        </a:rPr>
                        <a:t>apollomedics</a:t>
                      </a:r>
                      <a:r>
                        <a:rPr lang="en-IN" sz="1400" b="0" i="0">
                          <a:solidFill>
                            <a:schemeClr val="tx1"/>
                          </a:solidFill>
                          <a:effectLst/>
                          <a:latin typeface="Noto Sans" panose="020B0502040504020204" pitchFamily="34" charset="0"/>
                        </a:rPr>
                        <a:t> super</a:t>
                      </a: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b="0" i="0">
                        <a:solidFill>
                          <a:schemeClr val="tx1"/>
                        </a:solidFill>
                        <a:effectLst/>
                        <a:latin typeface="Noto Sans" panose="020B0502040504020204" pitchFamily="34" charset="0"/>
                      </a:endParaRP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tc>
                  <a:txBody>
                    <a:bodyPr/>
                    <a:lstStyle/>
                    <a:p>
                      <a:pPr algn="ctr" fontAlgn="t"/>
                      <a:r>
                        <a:rPr lang="en-IN" sz="1400" b="1" i="0" u="none" strike="noStrike" cap="none">
                          <a:solidFill>
                            <a:schemeClr val="tx1"/>
                          </a:solidFill>
                          <a:effectLst/>
                          <a:latin typeface="+mn-lt"/>
                          <a:ea typeface="+mn-ea"/>
                          <a:cs typeface="+mn-cs"/>
                          <a:sym typeface="Arial"/>
                        </a:rPr>
                        <a:t>✖</a:t>
                      </a:r>
                      <a:endParaRPr lang="en-IN" sz="1400" b="0" i="0">
                        <a:solidFill>
                          <a:schemeClr val="tx1"/>
                        </a:solidFill>
                        <a:effectLst/>
                        <a:latin typeface="Noto Sans" panose="020B0502040504020204" pitchFamily="34" charset="0"/>
                      </a:endParaRP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tc>
                  <a:txBody>
                    <a:bodyPr/>
                    <a:lstStyle/>
                    <a:p>
                      <a:pPr algn="ctr" fontAlgn="t"/>
                      <a:r>
                        <a:rPr lang="en-IN" sz="1400" b="1" i="0" u="none" strike="noStrike" cap="none">
                          <a:solidFill>
                            <a:schemeClr val="tx1"/>
                          </a:solidFill>
                          <a:effectLst/>
                          <a:latin typeface="+mn-lt"/>
                          <a:ea typeface="+mn-ea"/>
                          <a:cs typeface="+mn-cs"/>
                          <a:sym typeface="Arial"/>
                        </a:rPr>
                        <a:t> ✔</a:t>
                      </a:r>
                      <a:endParaRPr lang="en-IN" sz="1400" b="0" i="0">
                        <a:solidFill>
                          <a:schemeClr val="tx1"/>
                        </a:solidFill>
                        <a:effectLst/>
                        <a:latin typeface="Noto Sans" panose="020B0502040504020204" pitchFamily="34" charset="0"/>
                      </a:endParaRP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tc>
                  <a:txBody>
                    <a:bodyPr/>
                    <a:lstStyle/>
                    <a:p>
                      <a:pPr algn="ctr" fontAlgn="t"/>
                      <a:r>
                        <a:rPr lang="en-IN" sz="1400" b="0" i="0">
                          <a:solidFill>
                            <a:schemeClr val="tx1"/>
                          </a:solidFill>
                          <a:effectLst/>
                          <a:latin typeface="Noto Sans" panose="020B0502040504020204" pitchFamily="34" charset="0"/>
                        </a:rPr>
                        <a:t>6</a:t>
                      </a: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tc>
                  <a:txBody>
                    <a:bodyPr/>
                    <a:lstStyle/>
                    <a:p>
                      <a:br>
                        <a:rPr lang="en-IN" sz="1400" b="0" i="0">
                          <a:solidFill>
                            <a:schemeClr val="tx1"/>
                          </a:solidFill>
                          <a:effectLst/>
                          <a:latin typeface="Noto Sans" panose="020B0502040504020204" pitchFamily="34" charset="0"/>
                        </a:rPr>
                      </a:br>
                      <a:endParaRPr lang="en-IN" sz="1400">
                        <a:solidFill>
                          <a:schemeClr val="tx1"/>
                        </a:solidFill>
                      </a:endParaRPr>
                    </a:p>
                  </a:txBody>
                  <a:tcPr marL="48458" marR="48458" marT="48458" marB="48458">
                    <a:lnL>
                      <a:noFill/>
                    </a:lnL>
                    <a:lnR>
                      <a:noFill/>
                    </a:lnR>
                    <a:lnT w="7620" cap="flat" cmpd="sng" algn="ctr">
                      <a:solidFill>
                        <a:srgbClr val="EBEFF2"/>
                      </a:solidFill>
                      <a:prstDash val="solid"/>
                      <a:round/>
                      <a:headEnd type="none" w="med" len="med"/>
                      <a:tailEnd type="none" w="med" len="med"/>
                    </a:lnT>
                    <a:lnB>
                      <a:noFill/>
                    </a:lnB>
                    <a:solidFill>
                      <a:srgbClr val="FBFBFB"/>
                    </a:solidFill>
                  </a:tcPr>
                </a:tc>
                <a:extLst>
                  <a:ext uri="{0D108BD9-81ED-4DB2-BD59-A6C34878D82A}">
                    <a16:rowId xmlns:a16="http://schemas.microsoft.com/office/drawing/2014/main" val="528570298"/>
                  </a:ext>
                </a:extLst>
              </a:tr>
            </a:tbl>
          </a:graphicData>
        </a:graphic>
      </p:graphicFrame>
      <p:sp>
        <p:nvSpPr>
          <p:cNvPr id="6" name="TextBox 5">
            <a:extLst>
              <a:ext uri="{FF2B5EF4-FFF2-40B4-BE49-F238E27FC236}">
                <a16:creationId xmlns:a16="http://schemas.microsoft.com/office/drawing/2014/main" id="{CD3D0C24-309A-DF02-72A2-63679A4F1F3B}"/>
              </a:ext>
            </a:extLst>
          </p:cNvPr>
          <p:cNvSpPr txBox="1"/>
          <p:nvPr/>
        </p:nvSpPr>
        <p:spPr>
          <a:xfrm>
            <a:off x="891540" y="382729"/>
            <a:ext cx="4572000" cy="400110"/>
          </a:xfrm>
          <a:prstGeom prst="rect">
            <a:avLst/>
          </a:prstGeom>
          <a:noFill/>
        </p:spPr>
        <p:txBody>
          <a:bodyPr wrap="square">
            <a:spAutoFit/>
          </a:bodyPr>
          <a:lstStyle/>
          <a:p>
            <a:r>
              <a:rPr kumimoji="0" lang="en-US" altLang="en-US" sz="2000" b="1" i="0" u="none" strike="noStrike" cap="none" normalizeH="0" baseline="0">
                <a:ln>
                  <a:noFill/>
                </a:ln>
                <a:solidFill>
                  <a:schemeClr val="tx1"/>
                </a:solidFill>
                <a:effectLst/>
                <a:latin typeface="Arial" panose="020B0604020202020204" pitchFamily="34" charset="0"/>
              </a:rPr>
              <a:t>Phrases</a:t>
            </a:r>
            <a:endParaRPr lang="en-IN" sz="2000"/>
          </a:p>
        </p:txBody>
      </p:sp>
    </p:spTree>
    <p:extLst>
      <p:ext uri="{BB962C8B-B14F-4D97-AF65-F5344CB8AC3E}">
        <p14:creationId xmlns:p14="http://schemas.microsoft.com/office/powerpoint/2010/main" val="13885504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000">
        <p15:prstTrans prst="wind"/>
      </p:transition>
    </mc:Choice>
    <mc:Fallback xmlns="">
      <p:transition spd="slow" advTm="4000">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Apollo Hospital</Template>
  <TotalTime>0</TotalTime>
  <Words>1495</Words>
  <Application>Microsoft Office PowerPoint</Application>
  <PresentationFormat>On-screen Show (16:9)</PresentationFormat>
  <Paragraphs>220</Paragraphs>
  <Slides>21</Slides>
  <Notes>13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Noto Sans</vt:lpstr>
      <vt:lpstr>Roboto</vt:lpstr>
      <vt:lpstr>Office Theme</vt:lpstr>
      <vt:lpstr>PowerPoint Presentation</vt:lpstr>
      <vt:lpstr>PowerPoint Presentation</vt:lpstr>
      <vt:lpstr>COMPANY/TOPIC for project: APOLLO Hospitals Brand Massaging: Healthcare market Example:  </vt:lpstr>
      <vt:lpstr>PowerPoint Presentation</vt:lpstr>
      <vt:lpstr>PowerPoint Presentation</vt:lpstr>
      <vt:lpstr>PowerPoint Presentation</vt:lpstr>
      <vt:lpstr>PowerPoint Presentation</vt:lpstr>
      <vt:lpstr>Individual Keywords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Pala Tarun</dc:creator>
  <cp:lastModifiedBy>Pala Tarun</cp:lastModifiedBy>
  <cp:revision>1</cp:revision>
  <dcterms:created xsi:type="dcterms:W3CDTF">2023-08-01T07:01:34Z</dcterms:created>
  <dcterms:modified xsi:type="dcterms:W3CDTF">2023-08-01T07:02:29Z</dcterms:modified>
</cp:coreProperties>
</file>